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4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4" d="100"/>
          <a:sy n="84" d="100"/>
        </p:scale>
        <p:origin x="-96" y="-126"/>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6310CB-5FFB-495E-BEC9-37E088639797}" type="datetimeFigureOut">
              <a:rPr lang="en-US" smtClean="0"/>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978154-0CBD-4BA9-BC44-944C94F04616}" type="slidenum">
              <a:rPr lang="en-US" smtClean="0"/>
              <a:t>‹#›</a:t>
            </a:fld>
            <a:endParaRPr lang="en-US"/>
          </a:p>
        </p:txBody>
      </p:sp>
    </p:spTree>
    <p:extLst>
      <p:ext uri="{BB962C8B-B14F-4D97-AF65-F5344CB8AC3E}">
        <p14:creationId xmlns:p14="http://schemas.microsoft.com/office/powerpoint/2010/main" val="1376550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6310CB-5FFB-495E-BEC9-37E088639797}" type="datetimeFigureOut">
              <a:rPr lang="en-US" smtClean="0"/>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978154-0CBD-4BA9-BC44-944C94F04616}" type="slidenum">
              <a:rPr lang="en-US" smtClean="0"/>
              <a:t>‹#›</a:t>
            </a:fld>
            <a:endParaRPr lang="en-US"/>
          </a:p>
        </p:txBody>
      </p:sp>
    </p:spTree>
    <p:extLst>
      <p:ext uri="{BB962C8B-B14F-4D97-AF65-F5344CB8AC3E}">
        <p14:creationId xmlns:p14="http://schemas.microsoft.com/office/powerpoint/2010/main" val="3329677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6310CB-5FFB-495E-BEC9-37E088639797}" type="datetimeFigureOut">
              <a:rPr lang="en-US" smtClean="0"/>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978154-0CBD-4BA9-BC44-944C94F04616}" type="slidenum">
              <a:rPr lang="en-US" smtClean="0"/>
              <a:t>‹#›</a:t>
            </a:fld>
            <a:endParaRPr lang="en-US"/>
          </a:p>
        </p:txBody>
      </p:sp>
    </p:spTree>
    <p:extLst>
      <p:ext uri="{BB962C8B-B14F-4D97-AF65-F5344CB8AC3E}">
        <p14:creationId xmlns:p14="http://schemas.microsoft.com/office/powerpoint/2010/main" val="2356038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6310CB-5FFB-495E-BEC9-37E088639797}" type="datetimeFigureOut">
              <a:rPr lang="en-US" smtClean="0"/>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978154-0CBD-4BA9-BC44-944C94F04616}" type="slidenum">
              <a:rPr lang="en-US" smtClean="0"/>
              <a:t>‹#›</a:t>
            </a:fld>
            <a:endParaRPr lang="en-US"/>
          </a:p>
        </p:txBody>
      </p:sp>
    </p:spTree>
    <p:extLst>
      <p:ext uri="{BB962C8B-B14F-4D97-AF65-F5344CB8AC3E}">
        <p14:creationId xmlns:p14="http://schemas.microsoft.com/office/powerpoint/2010/main" val="397264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6310CB-5FFB-495E-BEC9-37E088639797}" type="datetimeFigureOut">
              <a:rPr lang="en-US" smtClean="0"/>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978154-0CBD-4BA9-BC44-944C94F04616}" type="slidenum">
              <a:rPr lang="en-US" smtClean="0"/>
              <a:t>‹#›</a:t>
            </a:fld>
            <a:endParaRPr lang="en-US"/>
          </a:p>
        </p:txBody>
      </p:sp>
    </p:spTree>
    <p:extLst>
      <p:ext uri="{BB962C8B-B14F-4D97-AF65-F5344CB8AC3E}">
        <p14:creationId xmlns:p14="http://schemas.microsoft.com/office/powerpoint/2010/main" val="3632721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6310CB-5FFB-495E-BEC9-37E088639797}" type="datetimeFigureOut">
              <a:rPr lang="en-US" smtClean="0"/>
              <a:t>12/6/2021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978154-0CBD-4BA9-BC44-944C94F04616}" type="slidenum">
              <a:rPr lang="en-US" smtClean="0"/>
              <a:t>‹#›</a:t>
            </a:fld>
            <a:endParaRPr lang="en-US"/>
          </a:p>
        </p:txBody>
      </p:sp>
    </p:spTree>
    <p:extLst>
      <p:ext uri="{BB962C8B-B14F-4D97-AF65-F5344CB8AC3E}">
        <p14:creationId xmlns:p14="http://schemas.microsoft.com/office/powerpoint/2010/main" val="629247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6310CB-5FFB-495E-BEC9-37E088639797}" type="datetimeFigureOut">
              <a:rPr lang="en-US" smtClean="0"/>
              <a:t>12/6/2021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978154-0CBD-4BA9-BC44-944C94F04616}" type="slidenum">
              <a:rPr lang="en-US" smtClean="0"/>
              <a:t>‹#›</a:t>
            </a:fld>
            <a:endParaRPr lang="en-US"/>
          </a:p>
        </p:txBody>
      </p:sp>
    </p:spTree>
    <p:extLst>
      <p:ext uri="{BB962C8B-B14F-4D97-AF65-F5344CB8AC3E}">
        <p14:creationId xmlns:p14="http://schemas.microsoft.com/office/powerpoint/2010/main" val="709669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6310CB-5FFB-495E-BEC9-37E088639797}" type="datetimeFigureOut">
              <a:rPr lang="en-US" smtClean="0"/>
              <a:t>12/6/2021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978154-0CBD-4BA9-BC44-944C94F04616}" type="slidenum">
              <a:rPr lang="en-US" smtClean="0"/>
              <a:t>‹#›</a:t>
            </a:fld>
            <a:endParaRPr lang="en-US"/>
          </a:p>
        </p:txBody>
      </p:sp>
    </p:spTree>
    <p:extLst>
      <p:ext uri="{BB962C8B-B14F-4D97-AF65-F5344CB8AC3E}">
        <p14:creationId xmlns:p14="http://schemas.microsoft.com/office/powerpoint/2010/main" val="298900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6310CB-5FFB-495E-BEC9-37E088639797}" type="datetimeFigureOut">
              <a:rPr lang="en-US" smtClean="0"/>
              <a:t>12/6/2021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978154-0CBD-4BA9-BC44-944C94F04616}" type="slidenum">
              <a:rPr lang="en-US" smtClean="0"/>
              <a:t>‹#›</a:t>
            </a:fld>
            <a:endParaRPr lang="en-US"/>
          </a:p>
        </p:txBody>
      </p:sp>
    </p:spTree>
    <p:extLst>
      <p:ext uri="{BB962C8B-B14F-4D97-AF65-F5344CB8AC3E}">
        <p14:creationId xmlns:p14="http://schemas.microsoft.com/office/powerpoint/2010/main" val="4272634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6310CB-5FFB-495E-BEC9-37E088639797}" type="datetimeFigureOut">
              <a:rPr lang="en-US" smtClean="0"/>
              <a:t>12/6/2021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978154-0CBD-4BA9-BC44-944C94F04616}" type="slidenum">
              <a:rPr lang="en-US" smtClean="0"/>
              <a:t>‹#›</a:t>
            </a:fld>
            <a:endParaRPr lang="en-US"/>
          </a:p>
        </p:txBody>
      </p:sp>
    </p:spTree>
    <p:extLst>
      <p:ext uri="{BB962C8B-B14F-4D97-AF65-F5344CB8AC3E}">
        <p14:creationId xmlns:p14="http://schemas.microsoft.com/office/powerpoint/2010/main" val="1576639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6310CB-5FFB-495E-BEC9-37E088639797}" type="datetimeFigureOut">
              <a:rPr lang="en-US" smtClean="0"/>
              <a:t>12/6/2021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978154-0CBD-4BA9-BC44-944C94F04616}" type="slidenum">
              <a:rPr lang="en-US" smtClean="0"/>
              <a:t>‹#›</a:t>
            </a:fld>
            <a:endParaRPr lang="en-US"/>
          </a:p>
        </p:txBody>
      </p:sp>
    </p:spTree>
    <p:extLst>
      <p:ext uri="{BB962C8B-B14F-4D97-AF65-F5344CB8AC3E}">
        <p14:creationId xmlns:p14="http://schemas.microsoft.com/office/powerpoint/2010/main" val="2988136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64C0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6310CB-5FFB-495E-BEC9-37E088639797}" type="datetimeFigureOut">
              <a:rPr lang="en-US" smtClean="0"/>
              <a:t>12/6/2021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978154-0CBD-4BA9-BC44-944C94F04616}" type="slidenum">
              <a:rPr lang="en-US" smtClean="0"/>
              <a:t>‹#›</a:t>
            </a:fld>
            <a:endParaRPr lang="en-US"/>
          </a:p>
        </p:txBody>
      </p:sp>
    </p:spTree>
    <p:extLst>
      <p:ext uri="{BB962C8B-B14F-4D97-AF65-F5344CB8AC3E}">
        <p14:creationId xmlns:p14="http://schemas.microsoft.com/office/powerpoint/2010/main" val="3616175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8.emf"/></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 Id="rId5" Type="http://schemas.openxmlformats.org/officeDocument/2006/relationships/image" Target="../media/image20.pn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12192000" cy="646331"/>
          </a:xfrm>
          <a:prstGeom prst="rect">
            <a:avLst/>
          </a:prstGeom>
          <a:solidFill>
            <a:schemeClr val="accent6">
              <a:lumMod val="75000"/>
            </a:schemeClr>
          </a:solidFill>
        </p:spPr>
        <p:txBody>
          <a:bodyPr wrap="square" rtlCol="0">
            <a:spAutoFit/>
          </a:bodyPr>
          <a:lstStyle/>
          <a:p>
            <a:pPr algn="ctr"/>
            <a:r>
              <a:rPr lang="en-US" sz="3600" b="1" dirty="0" smtClean="0">
                <a:solidFill>
                  <a:srgbClr val="FFFF00"/>
                </a:solidFill>
                <a:latin typeface="Times New Roman" panose="02020603050405020304" pitchFamily="18" charset="0"/>
                <a:cs typeface="Times New Roman" panose="02020603050405020304" pitchFamily="18" charset="0"/>
              </a:rPr>
              <a:t>BÀI TẬP</a:t>
            </a:r>
            <a:endParaRPr lang="en-US" sz="3600" b="1" dirty="0">
              <a:solidFill>
                <a:srgbClr val="FFFF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408561" y="675513"/>
            <a:ext cx="1974715" cy="584775"/>
          </a:xfrm>
          <a:prstGeom prst="rect">
            <a:avLst/>
          </a:prstGeom>
          <a:noFill/>
        </p:spPr>
        <p:txBody>
          <a:bodyPr wrap="square" rtlCol="0">
            <a:spAutoFit/>
          </a:bodyPr>
          <a:lstStyle/>
          <a:p>
            <a:r>
              <a:rPr lang="en-US" sz="3200" b="1" u="sng" dirty="0" smtClean="0">
                <a:solidFill>
                  <a:srgbClr val="C00000"/>
                </a:solidFill>
                <a:latin typeface="Times New Roman" panose="02020603050405020304" pitchFamily="18" charset="0"/>
                <a:cs typeface="Times New Roman" panose="02020603050405020304" pitchFamily="18" charset="0"/>
              </a:rPr>
              <a:t>BÀI 7/118</a:t>
            </a:r>
            <a:endParaRPr lang="en-US" sz="3200" b="1" u="sng" dirty="0">
              <a:solidFill>
                <a:srgbClr val="C0000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396401" y="1439133"/>
            <a:ext cx="6313252" cy="3970318"/>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Một gian phòng có nền hình chữ nhật với kích thước là 4,2m và 5,2 m. Có một cửa sổ hình chữ nhật kích thước là 1m và 1,6m và một cửa ra vào hình chữ nhật có kích thước 1,2m và 2m.</a:t>
            </a:r>
          </a:p>
          <a:p>
            <a:pPr algn="just"/>
            <a:r>
              <a:rPr lang="en-US" sz="2800" dirty="0" smtClean="0">
                <a:solidFill>
                  <a:schemeClr val="bg1"/>
                </a:solidFill>
                <a:latin typeface="Times New Roman" panose="02020603050405020304" pitchFamily="18" charset="0"/>
                <a:cs typeface="Times New Roman" panose="02020603050405020304" pitchFamily="18" charset="0"/>
              </a:rPr>
              <a:t>Ta coi phòng đạt chuẩn về ánh sáng nếu diện tích các cửa bằng 20% diện tích nền nhà. Hỏi gian phòng trên có đạt mức chuẩn về ánh sáng không?</a:t>
            </a:r>
            <a:endParaRPr lang="en-US" sz="2800" dirty="0">
              <a:solidFill>
                <a:schemeClr val="bg1"/>
              </a:solidFill>
              <a:latin typeface="Times New Roman" panose="02020603050405020304" pitchFamily="18" charset="0"/>
              <a:cs typeface="Times New Roman" panose="02020603050405020304" pitchFamily="18" charset="0"/>
            </a:endParaRPr>
          </a:p>
        </p:txBody>
      </p:sp>
      <p:grpSp>
        <p:nvGrpSpPr>
          <p:cNvPr id="40" name="Group 39"/>
          <p:cNvGrpSpPr/>
          <p:nvPr/>
        </p:nvGrpSpPr>
        <p:grpSpPr>
          <a:xfrm>
            <a:off x="7444091" y="1439133"/>
            <a:ext cx="3380363" cy="2641058"/>
            <a:chOff x="7444091" y="1439133"/>
            <a:chExt cx="3380363" cy="2641058"/>
          </a:xfrm>
        </p:grpSpPr>
        <p:grpSp>
          <p:nvGrpSpPr>
            <p:cNvPr id="35" name="Group 34"/>
            <p:cNvGrpSpPr/>
            <p:nvPr/>
          </p:nvGrpSpPr>
          <p:grpSpPr>
            <a:xfrm>
              <a:off x="7444091" y="1439133"/>
              <a:ext cx="3380363" cy="2641058"/>
              <a:chOff x="2290862" y="4202349"/>
              <a:chExt cx="3380363" cy="2641058"/>
            </a:xfrm>
          </p:grpSpPr>
          <p:sp>
            <p:nvSpPr>
              <p:cNvPr id="7" name="Cube 6"/>
              <p:cNvSpPr/>
              <p:nvPr/>
            </p:nvSpPr>
            <p:spPr>
              <a:xfrm>
                <a:off x="2295728" y="4202349"/>
                <a:ext cx="2986391" cy="2149813"/>
              </a:xfrm>
              <a:prstGeom prst="cube">
                <a:avLst/>
              </a:prstGeom>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p:cNvGrpSpPr/>
              <p:nvPr/>
            </p:nvGrpSpPr>
            <p:grpSpPr>
              <a:xfrm>
                <a:off x="2305455" y="5817141"/>
                <a:ext cx="2976664" cy="535021"/>
                <a:chOff x="6809362" y="4503907"/>
                <a:chExt cx="2976664" cy="535021"/>
              </a:xfrm>
            </p:grpSpPr>
            <p:cxnSp>
              <p:nvCxnSpPr>
                <p:cNvPr id="11" name="Straight Connector 10"/>
                <p:cNvCxnSpPr/>
                <p:nvPr/>
              </p:nvCxnSpPr>
              <p:spPr>
                <a:xfrm flipV="1">
                  <a:off x="6809362" y="4503907"/>
                  <a:ext cx="525293" cy="53502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344383" y="4503907"/>
                  <a:ext cx="2441643" cy="0"/>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cxnSp>
            <p:nvCxnSpPr>
              <p:cNvPr id="17" name="Straight Connector 16"/>
              <p:cNvCxnSpPr/>
              <p:nvPr/>
            </p:nvCxnSpPr>
            <p:spPr>
              <a:xfrm>
                <a:off x="2840477" y="4231532"/>
                <a:ext cx="0" cy="1614792"/>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3210127" y="5233480"/>
                <a:ext cx="729575" cy="1118681"/>
                <a:chOff x="7996136" y="4533089"/>
                <a:chExt cx="729575" cy="1118681"/>
              </a:xfrm>
            </p:grpSpPr>
            <p:sp>
              <p:nvSpPr>
                <p:cNvPr id="18" name="Rectangle 17"/>
                <p:cNvSpPr/>
                <p:nvPr/>
              </p:nvSpPr>
              <p:spPr>
                <a:xfrm>
                  <a:off x="7996136" y="4533089"/>
                  <a:ext cx="729575" cy="1118681"/>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8292829" y="5024335"/>
                  <a:ext cx="136187" cy="13618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p:cNvCxnSpPr>
                  <a:stCxn id="18" idx="0"/>
                  <a:endCxn id="18" idx="2"/>
                </p:cNvCxnSpPr>
                <p:nvPr/>
              </p:nvCxnSpPr>
              <p:spPr>
                <a:xfrm>
                  <a:off x="8360924" y="4533089"/>
                  <a:ext cx="0" cy="111868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p:nvGrpSpPr>
            <p:grpSpPr>
              <a:xfrm>
                <a:off x="4163437" y="4814705"/>
                <a:ext cx="447473" cy="686125"/>
                <a:chOff x="7996136" y="4533089"/>
                <a:chExt cx="729575" cy="1118681"/>
              </a:xfrm>
            </p:grpSpPr>
            <p:sp>
              <p:nvSpPr>
                <p:cNvPr id="25" name="Rectangle 24"/>
                <p:cNvSpPr/>
                <p:nvPr/>
              </p:nvSpPr>
              <p:spPr>
                <a:xfrm>
                  <a:off x="7996136" y="4533089"/>
                  <a:ext cx="729575" cy="1118681"/>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8292829" y="5024335"/>
                  <a:ext cx="136187" cy="13618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p:cNvCxnSpPr>
                  <a:stCxn id="25" idx="0"/>
                  <a:endCxn id="25" idx="2"/>
                </p:cNvCxnSpPr>
                <p:nvPr/>
              </p:nvCxnSpPr>
              <p:spPr>
                <a:xfrm>
                  <a:off x="8360924" y="4533089"/>
                  <a:ext cx="0" cy="111868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29" name="Straight Arrow Connector 28"/>
              <p:cNvCxnSpPr/>
              <p:nvPr/>
            </p:nvCxnSpPr>
            <p:spPr>
              <a:xfrm>
                <a:off x="2290862" y="6512505"/>
                <a:ext cx="2431915" cy="1945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4863830" y="5817141"/>
                <a:ext cx="600682" cy="62743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107020" y="6029038"/>
                <a:ext cx="564205" cy="369332"/>
              </a:xfrm>
              <a:prstGeom prst="rect">
                <a:avLst/>
              </a:prstGeom>
              <a:noFill/>
            </p:spPr>
            <p:txBody>
              <a:bodyPr wrap="square" rtlCol="0">
                <a:spAutoFit/>
              </a:bodyPr>
              <a:lstStyle/>
              <a:p>
                <a:r>
                  <a:rPr lang="en-US" dirty="0" smtClean="0">
                    <a:solidFill>
                      <a:schemeClr val="bg1"/>
                    </a:solidFill>
                  </a:rPr>
                  <a:t>4,2</a:t>
                </a:r>
                <a:endParaRPr lang="en-US" dirty="0">
                  <a:solidFill>
                    <a:schemeClr val="bg1"/>
                  </a:solidFill>
                </a:endParaRPr>
              </a:p>
            </p:txBody>
          </p:sp>
          <p:sp>
            <p:nvSpPr>
              <p:cNvPr id="34" name="TextBox 33"/>
              <p:cNvSpPr txBox="1"/>
              <p:nvPr/>
            </p:nvSpPr>
            <p:spPr>
              <a:xfrm>
                <a:off x="3137169" y="6474075"/>
                <a:ext cx="564205" cy="369332"/>
              </a:xfrm>
              <a:prstGeom prst="rect">
                <a:avLst/>
              </a:prstGeom>
              <a:noFill/>
            </p:spPr>
            <p:txBody>
              <a:bodyPr wrap="square" rtlCol="0">
                <a:spAutoFit/>
              </a:bodyPr>
              <a:lstStyle/>
              <a:p>
                <a:r>
                  <a:rPr lang="en-US" dirty="0" smtClean="0">
                    <a:solidFill>
                      <a:schemeClr val="bg1"/>
                    </a:solidFill>
                  </a:rPr>
                  <a:t>5,4</a:t>
                </a:r>
                <a:endParaRPr lang="en-US" dirty="0">
                  <a:solidFill>
                    <a:schemeClr val="bg1"/>
                  </a:solidFill>
                </a:endParaRPr>
              </a:p>
            </p:txBody>
          </p:sp>
        </p:grpSp>
        <p:sp>
          <p:nvSpPr>
            <p:cNvPr id="36" name="TextBox 35"/>
            <p:cNvSpPr txBox="1"/>
            <p:nvPr/>
          </p:nvSpPr>
          <p:spPr>
            <a:xfrm>
              <a:off x="9407067" y="2698209"/>
              <a:ext cx="350197" cy="307777"/>
            </a:xfrm>
            <a:prstGeom prst="rect">
              <a:avLst/>
            </a:prstGeom>
            <a:noFill/>
          </p:spPr>
          <p:txBody>
            <a:bodyPr wrap="square" rtlCol="0">
              <a:spAutoFit/>
            </a:bodyPr>
            <a:lstStyle/>
            <a:p>
              <a:r>
                <a:rPr lang="en-US" sz="1400" dirty="0" smtClean="0">
                  <a:solidFill>
                    <a:schemeClr val="bg1"/>
                  </a:solidFill>
                </a:rPr>
                <a:t>1</a:t>
              </a:r>
              <a:endParaRPr lang="en-US" sz="1400" dirty="0">
                <a:solidFill>
                  <a:schemeClr val="bg1"/>
                </a:solidFill>
              </a:endParaRPr>
            </a:p>
          </p:txBody>
        </p:sp>
        <p:sp>
          <p:nvSpPr>
            <p:cNvPr id="37" name="TextBox 36"/>
            <p:cNvSpPr txBox="1"/>
            <p:nvPr/>
          </p:nvSpPr>
          <p:spPr>
            <a:xfrm>
              <a:off x="8979823" y="2162486"/>
              <a:ext cx="441815" cy="307777"/>
            </a:xfrm>
            <a:prstGeom prst="rect">
              <a:avLst/>
            </a:prstGeom>
            <a:noFill/>
          </p:spPr>
          <p:txBody>
            <a:bodyPr wrap="square" rtlCol="0">
              <a:spAutoFit/>
            </a:bodyPr>
            <a:lstStyle/>
            <a:p>
              <a:r>
                <a:rPr lang="en-US" sz="1400" dirty="0" smtClean="0">
                  <a:solidFill>
                    <a:schemeClr val="bg1"/>
                  </a:solidFill>
                </a:rPr>
                <a:t>1,6</a:t>
              </a:r>
              <a:endParaRPr lang="en-US" sz="1400" dirty="0">
                <a:solidFill>
                  <a:schemeClr val="bg1"/>
                </a:solidFill>
              </a:endParaRPr>
            </a:p>
          </p:txBody>
        </p:sp>
        <p:sp>
          <p:nvSpPr>
            <p:cNvPr id="38" name="TextBox 37"/>
            <p:cNvSpPr txBox="1"/>
            <p:nvPr/>
          </p:nvSpPr>
          <p:spPr>
            <a:xfrm>
              <a:off x="8495060" y="2210179"/>
              <a:ext cx="441815" cy="307777"/>
            </a:xfrm>
            <a:prstGeom prst="rect">
              <a:avLst/>
            </a:prstGeom>
            <a:noFill/>
          </p:spPr>
          <p:txBody>
            <a:bodyPr wrap="square" rtlCol="0">
              <a:spAutoFit/>
            </a:bodyPr>
            <a:lstStyle/>
            <a:p>
              <a:r>
                <a:rPr lang="en-US" sz="1400" dirty="0" smtClean="0">
                  <a:solidFill>
                    <a:schemeClr val="bg1"/>
                  </a:solidFill>
                </a:rPr>
                <a:t>1,2</a:t>
              </a:r>
              <a:endParaRPr lang="en-US" sz="1400" dirty="0">
                <a:solidFill>
                  <a:schemeClr val="bg1"/>
                </a:solidFill>
              </a:endParaRPr>
            </a:p>
          </p:txBody>
        </p:sp>
        <p:sp>
          <p:nvSpPr>
            <p:cNvPr id="39" name="TextBox 38"/>
            <p:cNvSpPr txBox="1"/>
            <p:nvPr/>
          </p:nvSpPr>
          <p:spPr>
            <a:xfrm>
              <a:off x="8112472" y="2685191"/>
              <a:ext cx="350197" cy="307777"/>
            </a:xfrm>
            <a:prstGeom prst="rect">
              <a:avLst/>
            </a:prstGeom>
            <a:noFill/>
          </p:spPr>
          <p:txBody>
            <a:bodyPr wrap="square" rtlCol="0">
              <a:spAutoFit/>
            </a:bodyPr>
            <a:lstStyle/>
            <a:p>
              <a:r>
                <a:rPr lang="en-US" sz="1400" dirty="0" smtClean="0">
                  <a:solidFill>
                    <a:schemeClr val="bg1"/>
                  </a:solidFill>
                </a:rPr>
                <a:t>2</a:t>
              </a:r>
              <a:endParaRPr lang="en-US" sz="1400" dirty="0">
                <a:solidFill>
                  <a:schemeClr val="bg1"/>
                </a:solidFill>
              </a:endParaRPr>
            </a:p>
          </p:txBody>
        </p:sp>
      </p:grpSp>
    </p:spTree>
    <p:extLst>
      <p:ext uri="{BB962C8B-B14F-4D97-AF65-F5344CB8AC3E}">
        <p14:creationId xmlns:p14="http://schemas.microsoft.com/office/powerpoint/2010/main" val="3377530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wipe(down)">
                                      <p:cBhvr>
                                        <p:cTn id="17"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12192000" cy="646331"/>
          </a:xfrm>
          <a:prstGeom prst="rect">
            <a:avLst/>
          </a:prstGeom>
          <a:solidFill>
            <a:schemeClr val="accent6">
              <a:lumMod val="75000"/>
            </a:schemeClr>
          </a:solidFill>
        </p:spPr>
        <p:txBody>
          <a:bodyPr wrap="square" rtlCol="0">
            <a:spAutoFit/>
          </a:bodyPr>
          <a:lstStyle/>
          <a:p>
            <a:pPr algn="ctr"/>
            <a:r>
              <a:rPr lang="en-US" sz="3600" b="1" dirty="0" smtClean="0">
                <a:solidFill>
                  <a:srgbClr val="FFFF00"/>
                </a:solidFill>
                <a:latin typeface="Times New Roman" panose="02020603050405020304" pitchFamily="18" charset="0"/>
                <a:cs typeface="Times New Roman" panose="02020603050405020304" pitchFamily="18" charset="0"/>
              </a:rPr>
              <a:t>BÀI TẬP</a:t>
            </a:r>
            <a:endParaRPr lang="en-US" sz="3600" b="1" dirty="0">
              <a:solidFill>
                <a:srgbClr val="FFFF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408561" y="675513"/>
            <a:ext cx="1974715" cy="584775"/>
          </a:xfrm>
          <a:prstGeom prst="rect">
            <a:avLst/>
          </a:prstGeom>
          <a:noFill/>
        </p:spPr>
        <p:txBody>
          <a:bodyPr wrap="square" rtlCol="0">
            <a:spAutoFit/>
          </a:bodyPr>
          <a:lstStyle/>
          <a:p>
            <a:r>
              <a:rPr lang="en-US" sz="3200" b="1" u="sng" dirty="0" smtClean="0">
                <a:solidFill>
                  <a:srgbClr val="C00000"/>
                </a:solidFill>
                <a:latin typeface="Times New Roman" panose="02020603050405020304" pitchFamily="18" charset="0"/>
                <a:cs typeface="Times New Roman" panose="02020603050405020304" pitchFamily="18" charset="0"/>
              </a:rPr>
              <a:t>BÀI 7/118</a:t>
            </a:r>
            <a:endParaRPr lang="en-US" sz="3200" b="1" u="sng" dirty="0">
              <a:solidFill>
                <a:srgbClr val="C00000"/>
              </a:solidFill>
              <a:latin typeface="Times New Roman" panose="02020603050405020304" pitchFamily="18" charset="0"/>
              <a:cs typeface="Times New Roman" panose="02020603050405020304" pitchFamily="18" charset="0"/>
            </a:endParaRPr>
          </a:p>
        </p:txBody>
      </p:sp>
      <p:sp>
        <p:nvSpPr>
          <p:cNvPr id="28" name="TextBox 27"/>
          <p:cNvSpPr txBox="1"/>
          <p:nvPr/>
        </p:nvSpPr>
        <p:spPr>
          <a:xfrm>
            <a:off x="396401" y="1439133"/>
            <a:ext cx="4302059"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Diện tích nền hình chữ nhật:</a:t>
            </a:r>
            <a:endParaRPr lang="en-US" sz="2800" dirty="0">
              <a:solidFill>
                <a:schemeClr val="bg1"/>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Rectangle 2"/>
              <p:cNvSpPr/>
              <p:nvPr/>
            </p:nvSpPr>
            <p:spPr>
              <a:xfrm>
                <a:off x="717978" y="1980502"/>
                <a:ext cx="3604256" cy="58477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3200" b="0" i="1" smtClean="0">
                          <a:solidFill>
                            <a:schemeClr val="bg1"/>
                          </a:solidFill>
                          <a:latin typeface="Cambria Math" panose="02040503050406030204" pitchFamily="18" charset="0"/>
                        </a:rPr>
                        <m:t>5,4.4,2=22,68</m:t>
                      </m:r>
                      <m:sSup>
                        <m:sSupPr>
                          <m:ctrlPr>
                            <a:rPr lang="en-US" sz="3200" b="0" i="1" smtClean="0">
                              <a:solidFill>
                                <a:schemeClr val="bg1"/>
                              </a:solidFill>
                              <a:latin typeface="Cambria Math"/>
                            </a:rPr>
                          </m:ctrlPr>
                        </m:sSupPr>
                        <m:e>
                          <m:r>
                            <a:rPr lang="en-US" sz="3200" b="0" i="1" smtClean="0">
                              <a:solidFill>
                                <a:schemeClr val="bg1"/>
                              </a:solidFill>
                              <a:latin typeface="Cambria Math" panose="02040503050406030204" pitchFamily="18" charset="0"/>
                            </a:rPr>
                            <m:t> </m:t>
                          </m:r>
                          <m:r>
                            <a:rPr lang="en-US" sz="3200" b="0" i="1" smtClean="0">
                              <a:solidFill>
                                <a:schemeClr val="bg1"/>
                              </a:solidFill>
                              <a:latin typeface="Cambria Math" panose="02040503050406030204" pitchFamily="18" charset="0"/>
                            </a:rPr>
                            <m:t>𝑚</m:t>
                          </m:r>
                        </m:e>
                        <m:sup>
                          <m:r>
                            <a:rPr lang="en-US" sz="3200" b="0" i="1" smtClean="0">
                              <a:solidFill>
                                <a:schemeClr val="bg1"/>
                              </a:solidFill>
                              <a:latin typeface="Cambria Math" panose="02040503050406030204" pitchFamily="18" charset="0"/>
                            </a:rPr>
                            <m:t>2</m:t>
                          </m:r>
                        </m:sup>
                      </m:sSup>
                    </m:oMath>
                  </m:oMathPara>
                </a14:m>
                <a:endParaRPr lang="en-US" sz="3200" dirty="0">
                  <a:solidFill>
                    <a:schemeClr val="bg1"/>
                  </a:solidFill>
                </a:endParaRPr>
              </a:p>
            </p:txBody>
          </p:sp>
        </mc:Choice>
        <mc:Fallback xmlns="">
          <p:sp>
            <p:nvSpPr>
              <p:cNvPr id="3" name="Rectangle 2"/>
              <p:cNvSpPr>
                <a:spLocks noRot="1" noChangeAspect="1" noMove="1" noResize="1" noEditPoints="1" noAdjustHandles="1" noChangeArrowheads="1" noChangeShapeType="1" noTextEdit="1"/>
              </p:cNvSpPr>
              <p:nvPr/>
            </p:nvSpPr>
            <p:spPr>
              <a:xfrm>
                <a:off x="717978" y="1980502"/>
                <a:ext cx="3604256" cy="584775"/>
              </a:xfrm>
              <a:prstGeom prst="rect">
                <a:avLst/>
              </a:prstGeom>
              <a:blipFill rotWithShape="0">
                <a:blip r:embed="rId2"/>
                <a:stretch>
                  <a:fillRect/>
                </a:stretch>
              </a:blipFill>
            </p:spPr>
            <p:txBody>
              <a:bodyPr/>
              <a:lstStyle/>
              <a:p>
                <a:r>
                  <a:rPr lang="en-US">
                    <a:noFill/>
                  </a:rPr>
                  <a:t> </a:t>
                </a:r>
              </a:p>
            </p:txBody>
          </p:sp>
        </mc:Fallback>
      </mc:AlternateContent>
      <p:sp>
        <p:nvSpPr>
          <p:cNvPr id="30" name="TextBox 29"/>
          <p:cNvSpPr txBox="1"/>
          <p:nvPr/>
        </p:nvSpPr>
        <p:spPr>
          <a:xfrm>
            <a:off x="408561" y="2836088"/>
            <a:ext cx="4883286"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Diện tích các cửa hình chữ nhật:</a:t>
            </a:r>
            <a:endParaRPr lang="en-US" sz="2800" dirty="0">
              <a:solidFill>
                <a:schemeClr val="bg1"/>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2" name="Rectangle 31"/>
              <p:cNvSpPr/>
              <p:nvPr/>
            </p:nvSpPr>
            <p:spPr>
              <a:xfrm>
                <a:off x="730138" y="3377457"/>
                <a:ext cx="3954929" cy="58477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3200" b="0" i="1" smtClean="0">
                          <a:solidFill>
                            <a:schemeClr val="bg1"/>
                          </a:solidFill>
                          <a:latin typeface="Cambria Math" panose="02040503050406030204" pitchFamily="18" charset="0"/>
                        </a:rPr>
                        <m:t>1,6.1 +2.1,2=4</m:t>
                      </m:r>
                      <m:sSup>
                        <m:sSupPr>
                          <m:ctrlPr>
                            <a:rPr lang="en-US" sz="3200" b="0" i="1" smtClean="0">
                              <a:solidFill>
                                <a:schemeClr val="bg1"/>
                              </a:solidFill>
                              <a:latin typeface="Cambria Math"/>
                            </a:rPr>
                          </m:ctrlPr>
                        </m:sSupPr>
                        <m:e>
                          <m:r>
                            <a:rPr lang="en-US" sz="3200" b="0" i="1" smtClean="0">
                              <a:solidFill>
                                <a:schemeClr val="bg1"/>
                              </a:solidFill>
                              <a:latin typeface="Cambria Math" panose="02040503050406030204" pitchFamily="18" charset="0"/>
                            </a:rPr>
                            <m:t> </m:t>
                          </m:r>
                          <m:r>
                            <a:rPr lang="en-US" sz="3200" b="0" i="1" smtClean="0">
                              <a:solidFill>
                                <a:schemeClr val="bg1"/>
                              </a:solidFill>
                              <a:latin typeface="Cambria Math" panose="02040503050406030204" pitchFamily="18" charset="0"/>
                            </a:rPr>
                            <m:t>𝑚</m:t>
                          </m:r>
                        </m:e>
                        <m:sup>
                          <m:r>
                            <a:rPr lang="en-US" sz="3200" b="0" i="1" smtClean="0">
                              <a:solidFill>
                                <a:schemeClr val="bg1"/>
                              </a:solidFill>
                              <a:latin typeface="Cambria Math" panose="02040503050406030204" pitchFamily="18" charset="0"/>
                            </a:rPr>
                            <m:t>2</m:t>
                          </m:r>
                        </m:sup>
                      </m:sSup>
                    </m:oMath>
                  </m:oMathPara>
                </a14:m>
                <a:endParaRPr lang="en-US" sz="3200" dirty="0">
                  <a:solidFill>
                    <a:schemeClr val="bg1"/>
                  </a:solidFill>
                </a:endParaRPr>
              </a:p>
            </p:txBody>
          </p:sp>
        </mc:Choice>
        <mc:Fallback xmlns="">
          <p:sp>
            <p:nvSpPr>
              <p:cNvPr id="32" name="Rectangle 31"/>
              <p:cNvSpPr>
                <a:spLocks noRot="1" noChangeAspect="1" noMove="1" noResize="1" noEditPoints="1" noAdjustHandles="1" noChangeArrowheads="1" noChangeShapeType="1" noTextEdit="1"/>
              </p:cNvSpPr>
              <p:nvPr/>
            </p:nvSpPr>
            <p:spPr>
              <a:xfrm>
                <a:off x="730138" y="3377457"/>
                <a:ext cx="3954929" cy="584775"/>
              </a:xfrm>
              <a:prstGeom prst="rect">
                <a:avLst/>
              </a:prstGeom>
              <a:blipFill rotWithShape="0">
                <a:blip r:embed="rId3"/>
                <a:stretch>
                  <a:fillRect/>
                </a:stretch>
              </a:blipFill>
            </p:spPr>
            <p:txBody>
              <a:bodyPr/>
              <a:lstStyle/>
              <a:p>
                <a:r>
                  <a:rPr lang="en-US">
                    <a:noFill/>
                  </a:rPr>
                  <a:t> </a:t>
                </a:r>
              </a:p>
            </p:txBody>
          </p:sp>
        </mc:Fallback>
      </mc:AlternateContent>
      <p:sp>
        <p:nvSpPr>
          <p:cNvPr id="36" name="TextBox 35"/>
          <p:cNvSpPr txBox="1"/>
          <p:nvPr/>
        </p:nvSpPr>
        <p:spPr>
          <a:xfrm>
            <a:off x="396400" y="4231814"/>
            <a:ext cx="6286501"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Tỉ số diện tích các cửa và diện tích nền là:</a:t>
            </a:r>
            <a:endParaRPr lang="en-US" sz="2800" dirty="0">
              <a:solidFill>
                <a:schemeClr val="bg1"/>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7" name="Rectangle 36"/>
              <p:cNvSpPr/>
              <p:nvPr/>
            </p:nvSpPr>
            <p:spPr>
              <a:xfrm>
                <a:off x="769048" y="4834738"/>
                <a:ext cx="4292329" cy="106785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3200" b="0" i="1" smtClean="0">
                              <a:solidFill>
                                <a:schemeClr val="bg1"/>
                              </a:solidFill>
                              <a:latin typeface="Cambria Math"/>
                            </a:rPr>
                          </m:ctrlPr>
                        </m:fPr>
                        <m:num>
                          <m:r>
                            <a:rPr lang="en-US" sz="3200" b="0" i="1" smtClean="0">
                              <a:solidFill>
                                <a:schemeClr val="bg1"/>
                              </a:solidFill>
                              <a:latin typeface="Cambria Math" panose="02040503050406030204" pitchFamily="18" charset="0"/>
                            </a:rPr>
                            <m:t>4</m:t>
                          </m:r>
                        </m:num>
                        <m:den>
                          <m:r>
                            <a:rPr lang="en-US" sz="3200" b="0" i="1" smtClean="0">
                              <a:solidFill>
                                <a:schemeClr val="bg1"/>
                              </a:solidFill>
                              <a:latin typeface="Cambria Math" panose="02040503050406030204" pitchFamily="18" charset="0"/>
                            </a:rPr>
                            <m:t>22,68</m:t>
                          </m:r>
                        </m:den>
                      </m:f>
                      <m:r>
                        <a:rPr lang="en-US" sz="3200" b="0" i="1" smtClean="0">
                          <a:solidFill>
                            <a:schemeClr val="bg1"/>
                          </a:solidFill>
                          <a:latin typeface="Cambria Math" panose="02040503050406030204" pitchFamily="18" charset="0"/>
                          <a:ea typeface="Cambria Math" panose="02040503050406030204" pitchFamily="18" charset="0"/>
                        </a:rPr>
                        <m:t>≈17,6%</m:t>
                      </m:r>
                      <m:r>
                        <a:rPr lang="en-US" sz="3200" b="0" i="0" smtClean="0">
                          <a:solidFill>
                            <a:schemeClr val="bg1"/>
                          </a:solidFill>
                          <a:latin typeface="Cambria Math" panose="02040503050406030204" pitchFamily="18" charset="0"/>
                          <a:ea typeface="Cambria Math" panose="02040503050406030204" pitchFamily="18" charset="0"/>
                        </a:rPr>
                        <m:t>&lt;20%</m:t>
                      </m:r>
                    </m:oMath>
                  </m:oMathPara>
                </a14:m>
                <a:endParaRPr lang="en-US" sz="3200" dirty="0">
                  <a:solidFill>
                    <a:schemeClr val="bg1"/>
                  </a:solidFill>
                </a:endParaRPr>
              </a:p>
            </p:txBody>
          </p:sp>
        </mc:Choice>
        <mc:Fallback xmlns="">
          <p:sp>
            <p:nvSpPr>
              <p:cNvPr id="37" name="Rectangle 36"/>
              <p:cNvSpPr>
                <a:spLocks noRot="1" noChangeAspect="1" noMove="1" noResize="1" noEditPoints="1" noAdjustHandles="1" noChangeArrowheads="1" noChangeShapeType="1" noTextEdit="1"/>
              </p:cNvSpPr>
              <p:nvPr/>
            </p:nvSpPr>
            <p:spPr>
              <a:xfrm>
                <a:off x="769048" y="4834738"/>
                <a:ext cx="4292329" cy="1067856"/>
              </a:xfrm>
              <a:prstGeom prst="rect">
                <a:avLst/>
              </a:prstGeom>
              <a:blipFill rotWithShape="0">
                <a:blip r:embed="rId4"/>
                <a:stretch>
                  <a:fillRect/>
                </a:stretch>
              </a:blipFill>
            </p:spPr>
            <p:txBody>
              <a:bodyPr/>
              <a:lstStyle/>
              <a:p>
                <a:r>
                  <a:rPr lang="en-US">
                    <a:noFill/>
                  </a:rPr>
                  <a:t> </a:t>
                </a:r>
              </a:p>
            </p:txBody>
          </p:sp>
        </mc:Fallback>
      </mc:AlternateContent>
      <p:sp>
        <p:nvSpPr>
          <p:cNvPr id="38" name="TextBox 37"/>
          <p:cNvSpPr txBox="1"/>
          <p:nvPr/>
        </p:nvSpPr>
        <p:spPr>
          <a:xfrm>
            <a:off x="396400" y="5970083"/>
            <a:ext cx="6821523"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Vậy phòng này không đạt chuẩn về ánh sáng</a:t>
            </a:r>
            <a:endParaRPr lang="en-US" sz="2800" dirty="0">
              <a:solidFill>
                <a:schemeClr val="bg1"/>
              </a:solidFill>
              <a:latin typeface="Times New Roman" panose="02020603050405020304" pitchFamily="18" charset="0"/>
              <a:cs typeface="Times New Roman" panose="02020603050405020304" pitchFamily="18" charset="0"/>
            </a:endParaRPr>
          </a:p>
        </p:txBody>
      </p:sp>
      <p:grpSp>
        <p:nvGrpSpPr>
          <p:cNvPr id="39" name="Group 38"/>
          <p:cNvGrpSpPr/>
          <p:nvPr/>
        </p:nvGrpSpPr>
        <p:grpSpPr>
          <a:xfrm>
            <a:off x="7444091" y="1439133"/>
            <a:ext cx="3380363" cy="2641058"/>
            <a:chOff x="7444091" y="1439133"/>
            <a:chExt cx="3380363" cy="2641058"/>
          </a:xfrm>
        </p:grpSpPr>
        <p:grpSp>
          <p:nvGrpSpPr>
            <p:cNvPr id="40" name="Group 39"/>
            <p:cNvGrpSpPr/>
            <p:nvPr/>
          </p:nvGrpSpPr>
          <p:grpSpPr>
            <a:xfrm>
              <a:off x="7444091" y="1439133"/>
              <a:ext cx="3380363" cy="2641058"/>
              <a:chOff x="2290862" y="4202349"/>
              <a:chExt cx="3380363" cy="2641058"/>
            </a:xfrm>
          </p:grpSpPr>
          <p:sp>
            <p:nvSpPr>
              <p:cNvPr id="45" name="Cube 44"/>
              <p:cNvSpPr/>
              <p:nvPr/>
            </p:nvSpPr>
            <p:spPr>
              <a:xfrm>
                <a:off x="2295728" y="4202349"/>
                <a:ext cx="2986391" cy="2149813"/>
              </a:xfrm>
              <a:prstGeom prst="cube">
                <a:avLst/>
              </a:prstGeom>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6" name="Group 45"/>
              <p:cNvGrpSpPr/>
              <p:nvPr/>
            </p:nvGrpSpPr>
            <p:grpSpPr>
              <a:xfrm>
                <a:off x="2305455" y="5817141"/>
                <a:ext cx="2976664" cy="535021"/>
                <a:chOff x="6809362" y="4503907"/>
                <a:chExt cx="2976664" cy="535021"/>
              </a:xfrm>
            </p:grpSpPr>
            <p:cxnSp>
              <p:nvCxnSpPr>
                <p:cNvPr id="60" name="Straight Connector 59"/>
                <p:cNvCxnSpPr/>
                <p:nvPr/>
              </p:nvCxnSpPr>
              <p:spPr>
                <a:xfrm flipV="1">
                  <a:off x="6809362" y="4503907"/>
                  <a:ext cx="525293" cy="53502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7344383" y="4503907"/>
                  <a:ext cx="2441643" cy="0"/>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cxnSp>
            <p:nvCxnSpPr>
              <p:cNvPr id="47" name="Straight Connector 46"/>
              <p:cNvCxnSpPr/>
              <p:nvPr/>
            </p:nvCxnSpPr>
            <p:spPr>
              <a:xfrm>
                <a:off x="2840477" y="4231532"/>
                <a:ext cx="0" cy="1614792"/>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nvGrpSpPr>
              <p:cNvPr id="48" name="Group 47"/>
              <p:cNvGrpSpPr/>
              <p:nvPr/>
            </p:nvGrpSpPr>
            <p:grpSpPr>
              <a:xfrm>
                <a:off x="3210127" y="5233480"/>
                <a:ext cx="729575" cy="1118681"/>
                <a:chOff x="7996136" y="4533089"/>
                <a:chExt cx="729575" cy="1118681"/>
              </a:xfrm>
            </p:grpSpPr>
            <p:sp>
              <p:nvSpPr>
                <p:cNvPr id="57" name="Rectangle 56"/>
                <p:cNvSpPr/>
                <p:nvPr/>
              </p:nvSpPr>
              <p:spPr>
                <a:xfrm>
                  <a:off x="7996136" y="4533089"/>
                  <a:ext cx="729575" cy="1118681"/>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8292829" y="5024335"/>
                  <a:ext cx="136187" cy="13618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Connector 58"/>
                <p:cNvCxnSpPr>
                  <a:stCxn id="57" idx="0"/>
                  <a:endCxn id="57" idx="2"/>
                </p:cNvCxnSpPr>
                <p:nvPr/>
              </p:nvCxnSpPr>
              <p:spPr>
                <a:xfrm>
                  <a:off x="8360924" y="4533089"/>
                  <a:ext cx="0" cy="111868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9" name="Group 48"/>
              <p:cNvGrpSpPr/>
              <p:nvPr/>
            </p:nvGrpSpPr>
            <p:grpSpPr>
              <a:xfrm>
                <a:off x="4163437" y="4814705"/>
                <a:ext cx="447473" cy="686125"/>
                <a:chOff x="7996136" y="4533089"/>
                <a:chExt cx="729575" cy="1118681"/>
              </a:xfrm>
            </p:grpSpPr>
            <p:sp>
              <p:nvSpPr>
                <p:cNvPr id="54" name="Rectangle 53"/>
                <p:cNvSpPr/>
                <p:nvPr/>
              </p:nvSpPr>
              <p:spPr>
                <a:xfrm>
                  <a:off x="7996136" y="4533089"/>
                  <a:ext cx="729575" cy="1118681"/>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8292829" y="5024335"/>
                  <a:ext cx="136187" cy="13618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p:cNvCxnSpPr>
                  <a:stCxn id="54" idx="0"/>
                  <a:endCxn id="54" idx="2"/>
                </p:cNvCxnSpPr>
                <p:nvPr/>
              </p:nvCxnSpPr>
              <p:spPr>
                <a:xfrm>
                  <a:off x="8360924" y="4533089"/>
                  <a:ext cx="0" cy="111868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50" name="Straight Arrow Connector 49"/>
              <p:cNvCxnSpPr/>
              <p:nvPr/>
            </p:nvCxnSpPr>
            <p:spPr>
              <a:xfrm>
                <a:off x="2290862" y="6512505"/>
                <a:ext cx="2431915" cy="1945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flipV="1">
                <a:off x="4863830" y="5817141"/>
                <a:ext cx="600682" cy="62743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5107020" y="6029038"/>
                <a:ext cx="564205" cy="369332"/>
              </a:xfrm>
              <a:prstGeom prst="rect">
                <a:avLst/>
              </a:prstGeom>
              <a:noFill/>
            </p:spPr>
            <p:txBody>
              <a:bodyPr wrap="square" rtlCol="0">
                <a:spAutoFit/>
              </a:bodyPr>
              <a:lstStyle/>
              <a:p>
                <a:r>
                  <a:rPr lang="en-US" dirty="0" smtClean="0">
                    <a:solidFill>
                      <a:schemeClr val="bg1"/>
                    </a:solidFill>
                  </a:rPr>
                  <a:t>4,2</a:t>
                </a:r>
                <a:endParaRPr lang="en-US" dirty="0">
                  <a:solidFill>
                    <a:schemeClr val="bg1"/>
                  </a:solidFill>
                </a:endParaRPr>
              </a:p>
            </p:txBody>
          </p:sp>
          <p:sp>
            <p:nvSpPr>
              <p:cNvPr id="53" name="TextBox 52"/>
              <p:cNvSpPr txBox="1"/>
              <p:nvPr/>
            </p:nvSpPr>
            <p:spPr>
              <a:xfrm>
                <a:off x="3137169" y="6474075"/>
                <a:ext cx="564205" cy="369332"/>
              </a:xfrm>
              <a:prstGeom prst="rect">
                <a:avLst/>
              </a:prstGeom>
              <a:noFill/>
            </p:spPr>
            <p:txBody>
              <a:bodyPr wrap="square" rtlCol="0">
                <a:spAutoFit/>
              </a:bodyPr>
              <a:lstStyle/>
              <a:p>
                <a:r>
                  <a:rPr lang="en-US" dirty="0" smtClean="0">
                    <a:solidFill>
                      <a:schemeClr val="bg1"/>
                    </a:solidFill>
                  </a:rPr>
                  <a:t>5,4</a:t>
                </a:r>
                <a:endParaRPr lang="en-US" dirty="0">
                  <a:solidFill>
                    <a:schemeClr val="bg1"/>
                  </a:solidFill>
                </a:endParaRPr>
              </a:p>
            </p:txBody>
          </p:sp>
        </p:grpSp>
        <p:sp>
          <p:nvSpPr>
            <p:cNvPr id="41" name="TextBox 40"/>
            <p:cNvSpPr txBox="1"/>
            <p:nvPr/>
          </p:nvSpPr>
          <p:spPr>
            <a:xfrm>
              <a:off x="9407067" y="2698209"/>
              <a:ext cx="350197" cy="307777"/>
            </a:xfrm>
            <a:prstGeom prst="rect">
              <a:avLst/>
            </a:prstGeom>
            <a:noFill/>
          </p:spPr>
          <p:txBody>
            <a:bodyPr wrap="square" rtlCol="0">
              <a:spAutoFit/>
            </a:bodyPr>
            <a:lstStyle/>
            <a:p>
              <a:r>
                <a:rPr lang="en-US" sz="1400" dirty="0" smtClean="0">
                  <a:solidFill>
                    <a:schemeClr val="bg1"/>
                  </a:solidFill>
                </a:rPr>
                <a:t>1</a:t>
              </a:r>
              <a:endParaRPr lang="en-US" sz="1400" dirty="0">
                <a:solidFill>
                  <a:schemeClr val="bg1"/>
                </a:solidFill>
              </a:endParaRPr>
            </a:p>
          </p:txBody>
        </p:sp>
        <p:sp>
          <p:nvSpPr>
            <p:cNvPr id="42" name="TextBox 41"/>
            <p:cNvSpPr txBox="1"/>
            <p:nvPr/>
          </p:nvSpPr>
          <p:spPr>
            <a:xfrm>
              <a:off x="8979823" y="2162486"/>
              <a:ext cx="441815" cy="307777"/>
            </a:xfrm>
            <a:prstGeom prst="rect">
              <a:avLst/>
            </a:prstGeom>
            <a:noFill/>
          </p:spPr>
          <p:txBody>
            <a:bodyPr wrap="square" rtlCol="0">
              <a:spAutoFit/>
            </a:bodyPr>
            <a:lstStyle/>
            <a:p>
              <a:r>
                <a:rPr lang="en-US" sz="1400" dirty="0" smtClean="0">
                  <a:solidFill>
                    <a:schemeClr val="bg1"/>
                  </a:solidFill>
                </a:rPr>
                <a:t>1,6</a:t>
              </a:r>
              <a:endParaRPr lang="en-US" sz="1400" dirty="0">
                <a:solidFill>
                  <a:schemeClr val="bg1"/>
                </a:solidFill>
              </a:endParaRPr>
            </a:p>
          </p:txBody>
        </p:sp>
        <p:sp>
          <p:nvSpPr>
            <p:cNvPr id="43" name="TextBox 42"/>
            <p:cNvSpPr txBox="1"/>
            <p:nvPr/>
          </p:nvSpPr>
          <p:spPr>
            <a:xfrm>
              <a:off x="8495060" y="2210179"/>
              <a:ext cx="441815" cy="307777"/>
            </a:xfrm>
            <a:prstGeom prst="rect">
              <a:avLst/>
            </a:prstGeom>
            <a:noFill/>
          </p:spPr>
          <p:txBody>
            <a:bodyPr wrap="square" rtlCol="0">
              <a:spAutoFit/>
            </a:bodyPr>
            <a:lstStyle/>
            <a:p>
              <a:r>
                <a:rPr lang="en-US" sz="1400" dirty="0" smtClean="0">
                  <a:solidFill>
                    <a:schemeClr val="bg1"/>
                  </a:solidFill>
                </a:rPr>
                <a:t>1,2</a:t>
              </a:r>
              <a:endParaRPr lang="en-US" sz="1400" dirty="0">
                <a:solidFill>
                  <a:schemeClr val="bg1"/>
                </a:solidFill>
              </a:endParaRPr>
            </a:p>
          </p:txBody>
        </p:sp>
        <p:sp>
          <p:nvSpPr>
            <p:cNvPr id="44" name="TextBox 43"/>
            <p:cNvSpPr txBox="1"/>
            <p:nvPr/>
          </p:nvSpPr>
          <p:spPr>
            <a:xfrm>
              <a:off x="8112472" y="2685191"/>
              <a:ext cx="350197" cy="307777"/>
            </a:xfrm>
            <a:prstGeom prst="rect">
              <a:avLst/>
            </a:prstGeom>
            <a:noFill/>
          </p:spPr>
          <p:txBody>
            <a:bodyPr wrap="square" rtlCol="0">
              <a:spAutoFit/>
            </a:bodyPr>
            <a:lstStyle/>
            <a:p>
              <a:r>
                <a:rPr lang="en-US" sz="1400" dirty="0" smtClean="0">
                  <a:solidFill>
                    <a:schemeClr val="bg1"/>
                  </a:solidFill>
                </a:rPr>
                <a:t>2</a:t>
              </a:r>
              <a:endParaRPr lang="en-US" sz="1400" dirty="0">
                <a:solidFill>
                  <a:schemeClr val="bg1"/>
                </a:solidFill>
              </a:endParaRPr>
            </a:p>
          </p:txBody>
        </p:sp>
      </p:grpSp>
    </p:spTree>
    <p:extLst>
      <p:ext uri="{BB962C8B-B14F-4D97-AF65-F5344CB8AC3E}">
        <p14:creationId xmlns:p14="http://schemas.microsoft.com/office/powerpoint/2010/main" val="3385424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down)">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wipe(down)">
                                      <p:cBhvr>
                                        <p:cTn id="17" dur="5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wipe(down)">
                                      <p:cBhvr>
                                        <p:cTn id="22" dur="500"/>
                                        <p:tgtEl>
                                          <p:spTgt spid="3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animEffect transition="in" filter="wipe(down)">
                                      <p:cBhvr>
                                        <p:cTn id="27" dur="500"/>
                                        <p:tgtEl>
                                          <p:spTgt spid="3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7"/>
                                        </p:tgtEl>
                                        <p:attrNameLst>
                                          <p:attrName>style.visibility</p:attrName>
                                        </p:attrNameLst>
                                      </p:cBhvr>
                                      <p:to>
                                        <p:strVal val="visible"/>
                                      </p:to>
                                    </p:set>
                                    <p:animEffect transition="in" filter="wipe(down)">
                                      <p:cBhvr>
                                        <p:cTn id="32" dur="500"/>
                                        <p:tgtEl>
                                          <p:spTgt spid="3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8"/>
                                        </p:tgtEl>
                                        <p:attrNameLst>
                                          <p:attrName>style.visibility</p:attrName>
                                        </p:attrNameLst>
                                      </p:cBhvr>
                                      <p:to>
                                        <p:strVal val="visible"/>
                                      </p:to>
                                    </p:set>
                                    <p:animEffect transition="in" filter="wipe(down)">
                                      <p:cBhvr>
                                        <p:cTn id="37" dur="500"/>
                                        <p:tgtEl>
                                          <p:spTgt spid="3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9"/>
                                        </p:tgtEl>
                                        <p:attrNameLst>
                                          <p:attrName>style.visibility</p:attrName>
                                        </p:attrNameLst>
                                      </p:cBhvr>
                                      <p:to>
                                        <p:strVal val="visible"/>
                                      </p:to>
                                    </p:set>
                                    <p:animEffect transition="in" filter="wipe(down)">
                                      <p:cBhvr>
                                        <p:cTn id="4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 grpId="0"/>
      <p:bldP spid="30" grpId="0"/>
      <p:bldP spid="32" grpId="0"/>
      <p:bldP spid="36" grpId="0"/>
      <p:bldP spid="37" grpId="0"/>
      <p:bldP spid="3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12192000" cy="646331"/>
          </a:xfrm>
          <a:prstGeom prst="rect">
            <a:avLst/>
          </a:prstGeom>
          <a:solidFill>
            <a:schemeClr val="accent6">
              <a:lumMod val="75000"/>
            </a:schemeClr>
          </a:solidFill>
        </p:spPr>
        <p:txBody>
          <a:bodyPr wrap="square" rtlCol="0">
            <a:spAutoFit/>
          </a:bodyPr>
          <a:lstStyle/>
          <a:p>
            <a:pPr algn="ctr"/>
            <a:r>
              <a:rPr lang="en-US" sz="3600" b="1" dirty="0" smtClean="0">
                <a:solidFill>
                  <a:srgbClr val="FFFF00"/>
                </a:solidFill>
                <a:latin typeface="Times New Roman" panose="02020603050405020304" pitchFamily="18" charset="0"/>
                <a:cs typeface="Times New Roman" panose="02020603050405020304" pitchFamily="18" charset="0"/>
              </a:rPr>
              <a:t>BÀI TẬP</a:t>
            </a:r>
            <a:endParaRPr lang="en-US" sz="3600" b="1" dirty="0">
              <a:solidFill>
                <a:srgbClr val="FFFF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529049" y="675513"/>
            <a:ext cx="1974715" cy="584775"/>
          </a:xfrm>
          <a:prstGeom prst="rect">
            <a:avLst/>
          </a:prstGeom>
          <a:noFill/>
        </p:spPr>
        <p:txBody>
          <a:bodyPr wrap="square" rtlCol="0">
            <a:spAutoFit/>
          </a:bodyPr>
          <a:lstStyle/>
          <a:p>
            <a:r>
              <a:rPr lang="en-US" sz="3200" b="1" u="sng" dirty="0" smtClean="0">
                <a:solidFill>
                  <a:srgbClr val="C00000"/>
                </a:solidFill>
                <a:latin typeface="Times New Roman" panose="02020603050405020304" pitchFamily="18" charset="0"/>
                <a:cs typeface="Times New Roman" panose="02020603050405020304" pitchFamily="18" charset="0"/>
              </a:rPr>
              <a:t>BÀI 9/119</a:t>
            </a:r>
            <a:endParaRPr lang="en-US" sz="3200" b="1" u="sng" dirty="0">
              <a:solidFill>
                <a:srgbClr val="C0000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 name="TextBox 5"/>
              <p:cNvSpPr txBox="1"/>
              <p:nvPr/>
            </p:nvSpPr>
            <p:spPr>
              <a:xfrm>
                <a:off x="2503764" y="704149"/>
                <a:ext cx="6313252" cy="1170641"/>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Tìm x sao cho diện tích tam giác ABE bằng </a:t>
                </a:r>
                <a14:m>
                  <m:oMath xmlns:m="http://schemas.openxmlformats.org/officeDocument/2006/math">
                    <m:f>
                      <m:fPr>
                        <m:ctrlPr>
                          <a:rPr lang="en-US" sz="2800" i="1" smtClean="0">
                            <a:solidFill>
                              <a:schemeClr val="bg1"/>
                            </a:solidFill>
                            <a:latin typeface="Cambria Math"/>
                            <a:cs typeface="Times New Roman" panose="02020603050405020304" pitchFamily="18" charset="0"/>
                          </a:rPr>
                        </m:ctrlPr>
                      </m:fPr>
                      <m:num>
                        <m:r>
                          <a:rPr lang="en-US" sz="2800" b="0" i="1" smtClean="0">
                            <a:solidFill>
                              <a:schemeClr val="bg1"/>
                            </a:solidFill>
                            <a:latin typeface="Cambria Math" panose="02040503050406030204" pitchFamily="18" charset="0"/>
                            <a:cs typeface="Times New Roman" panose="02020603050405020304" pitchFamily="18" charset="0"/>
                          </a:rPr>
                          <m:t>1</m:t>
                        </m:r>
                      </m:num>
                      <m:den>
                        <m:r>
                          <a:rPr lang="en-US" sz="2800" b="0" i="1" smtClean="0">
                            <a:solidFill>
                              <a:schemeClr val="bg1"/>
                            </a:solidFill>
                            <a:latin typeface="Cambria Math" panose="02040503050406030204" pitchFamily="18" charset="0"/>
                            <a:cs typeface="Times New Roman" panose="02020603050405020304" pitchFamily="18" charset="0"/>
                          </a:rPr>
                          <m:t>3</m:t>
                        </m:r>
                      </m:den>
                    </m:f>
                  </m:oMath>
                </a14:m>
                <a:r>
                  <a:rPr lang="en-US" sz="2800" dirty="0" smtClean="0">
                    <a:solidFill>
                      <a:schemeClr val="bg1"/>
                    </a:solidFill>
                    <a:latin typeface="Times New Roman" panose="02020603050405020304" pitchFamily="18" charset="0"/>
                    <a:cs typeface="Times New Roman" panose="02020603050405020304" pitchFamily="18" charset="0"/>
                  </a:rPr>
                  <a:t> diện tích hình vuông ABCD</a:t>
                </a:r>
                <a:endParaRPr lang="en-US" sz="2800" dirty="0">
                  <a:solidFill>
                    <a:schemeClr val="bg1"/>
                  </a:solidFill>
                  <a:latin typeface="Times New Roman" panose="02020603050405020304" pitchFamily="18" charset="0"/>
                  <a:cs typeface="Times New Roman" panose="02020603050405020304" pitchFamily="18" charset="0"/>
                </a:endParaRPr>
              </a:p>
            </p:txBody>
          </p:sp>
        </mc:Choice>
        <mc:Fallback xmlns="">
          <p:sp>
            <p:nvSpPr>
              <p:cNvPr id="6" name="TextBox 5"/>
              <p:cNvSpPr txBox="1">
                <a:spLocks noRot="1" noChangeAspect="1" noMove="1" noResize="1" noEditPoints="1" noAdjustHandles="1" noChangeArrowheads="1" noChangeShapeType="1" noTextEdit="1"/>
              </p:cNvSpPr>
              <p:nvPr/>
            </p:nvSpPr>
            <p:spPr>
              <a:xfrm>
                <a:off x="2503764" y="704149"/>
                <a:ext cx="6313252" cy="1170641"/>
              </a:xfrm>
              <a:prstGeom prst="rect">
                <a:avLst/>
              </a:prstGeom>
              <a:blipFill rotWithShape="0">
                <a:blip r:embed="rId2"/>
                <a:stretch>
                  <a:fillRect l="-2029" t="-5729" r="-1932" b="-2604"/>
                </a:stretch>
              </a:blipFill>
            </p:spPr>
            <p:txBody>
              <a:bodyPr/>
              <a:lstStyle/>
              <a:p>
                <a:r>
                  <a:rPr lang="en-US">
                    <a:noFill/>
                  </a:rPr>
                  <a:t> </a:t>
                </a:r>
              </a:p>
            </p:txBody>
          </p:sp>
        </mc:Fallback>
      </mc:AlternateContent>
      <p:grpSp>
        <p:nvGrpSpPr>
          <p:cNvPr id="9" name="Group 8"/>
          <p:cNvGrpSpPr/>
          <p:nvPr/>
        </p:nvGrpSpPr>
        <p:grpSpPr>
          <a:xfrm>
            <a:off x="8889973" y="766249"/>
            <a:ext cx="2963115" cy="3035194"/>
            <a:chOff x="8769485" y="766249"/>
            <a:chExt cx="2963115" cy="3035194"/>
          </a:xfrm>
        </p:grpSpPr>
        <p:sp>
          <p:nvSpPr>
            <p:cNvPr id="2" name="Rectangle 1"/>
            <p:cNvSpPr/>
            <p:nvPr/>
          </p:nvSpPr>
          <p:spPr>
            <a:xfrm>
              <a:off x="9299643" y="1260288"/>
              <a:ext cx="2037389" cy="2037389"/>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p:nvCxnSpPr>
          <p:spPr>
            <a:xfrm flipV="1">
              <a:off x="9309371" y="1260288"/>
              <a:ext cx="1322962" cy="2017935"/>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9075907" y="766249"/>
              <a:ext cx="457200"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A</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30" name="TextBox 29"/>
            <p:cNvSpPr txBox="1"/>
            <p:nvPr/>
          </p:nvSpPr>
          <p:spPr>
            <a:xfrm>
              <a:off x="11232181" y="766249"/>
              <a:ext cx="457200"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D</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32" name="TextBox 31"/>
            <p:cNvSpPr txBox="1"/>
            <p:nvPr/>
          </p:nvSpPr>
          <p:spPr>
            <a:xfrm>
              <a:off x="11275400" y="3268496"/>
              <a:ext cx="457200"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C</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36" name="TextBox 35"/>
            <p:cNvSpPr txBox="1"/>
            <p:nvPr/>
          </p:nvSpPr>
          <p:spPr>
            <a:xfrm>
              <a:off x="9080771" y="3278223"/>
              <a:ext cx="457200"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B</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37" name="TextBox 36"/>
            <p:cNvSpPr txBox="1"/>
            <p:nvPr/>
          </p:nvSpPr>
          <p:spPr>
            <a:xfrm>
              <a:off x="8769485" y="2031966"/>
              <a:ext cx="763621"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12</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38" name="TextBox 37"/>
            <p:cNvSpPr txBox="1"/>
            <p:nvPr/>
          </p:nvSpPr>
          <p:spPr>
            <a:xfrm>
              <a:off x="9850474" y="766249"/>
              <a:ext cx="763621"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x</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39" name="TextBox 38"/>
            <p:cNvSpPr txBox="1"/>
            <p:nvPr/>
          </p:nvSpPr>
          <p:spPr>
            <a:xfrm>
              <a:off x="10426472" y="775976"/>
              <a:ext cx="457200"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E</a:t>
              </a:r>
              <a:endParaRPr lang="en-US" sz="2800" dirty="0">
                <a:solidFill>
                  <a:schemeClr val="bg1"/>
                </a:solidFill>
                <a:latin typeface="Times New Roman" panose="02020603050405020304" pitchFamily="18" charset="0"/>
                <a:cs typeface="Times New Roman" panose="02020603050405020304" pitchFamily="18" charset="0"/>
              </a:endParaRPr>
            </a:p>
          </p:txBody>
        </p:sp>
      </p:grpSp>
      <p:sp>
        <p:nvSpPr>
          <p:cNvPr id="40" name="TextBox 39"/>
          <p:cNvSpPr txBox="1"/>
          <p:nvPr/>
        </p:nvSpPr>
        <p:spPr>
          <a:xfrm>
            <a:off x="377192" y="1770356"/>
            <a:ext cx="4354763"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Diện tích hình vuông ABCD</a:t>
            </a:r>
            <a:endParaRPr lang="en-US" sz="2800" dirty="0">
              <a:solidFill>
                <a:schemeClr val="bg1"/>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10" name="TextBox 9"/>
              <p:cNvSpPr txBox="1"/>
              <p:nvPr/>
            </p:nvSpPr>
            <p:spPr>
              <a:xfrm>
                <a:off x="680384" y="2384858"/>
                <a:ext cx="5557291"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3200" i="1" smtClean="0">
                              <a:solidFill>
                                <a:schemeClr val="bg1"/>
                              </a:solidFill>
                              <a:latin typeface="Cambria Math"/>
                            </a:rPr>
                          </m:ctrlPr>
                        </m:sSubPr>
                        <m:e>
                          <m:r>
                            <a:rPr lang="en-US" sz="3200" b="0" i="1" smtClean="0">
                              <a:solidFill>
                                <a:schemeClr val="bg1"/>
                              </a:solidFill>
                              <a:latin typeface="Cambria Math" panose="02040503050406030204" pitchFamily="18" charset="0"/>
                            </a:rPr>
                            <m:t>𝑆</m:t>
                          </m:r>
                        </m:e>
                        <m:sub>
                          <m:r>
                            <a:rPr lang="en-US" sz="3200" b="0" i="1" smtClean="0">
                              <a:solidFill>
                                <a:schemeClr val="bg1"/>
                              </a:solidFill>
                              <a:latin typeface="Cambria Math" panose="02040503050406030204" pitchFamily="18" charset="0"/>
                            </a:rPr>
                            <m:t>𝐴𝐵𝐶</m:t>
                          </m:r>
                          <m:r>
                            <a:rPr lang="en-US" sz="3200" b="0" i="1" smtClean="0">
                              <a:solidFill>
                                <a:schemeClr val="bg1"/>
                              </a:solidFill>
                              <a:latin typeface="Cambria Math"/>
                            </a:rPr>
                            <m:t>𝐷</m:t>
                          </m:r>
                        </m:sub>
                      </m:sSub>
                      <m:r>
                        <a:rPr lang="en-US" sz="3200" b="0" i="1" smtClean="0">
                          <a:solidFill>
                            <a:schemeClr val="bg1"/>
                          </a:solidFill>
                          <a:latin typeface="Cambria Math" panose="02040503050406030204" pitchFamily="18" charset="0"/>
                        </a:rPr>
                        <m:t>=</m:t>
                      </m:r>
                      <m:sSup>
                        <m:sSupPr>
                          <m:ctrlPr>
                            <a:rPr lang="en-US" sz="3200" b="0" i="1" smtClean="0">
                              <a:solidFill>
                                <a:schemeClr val="bg1"/>
                              </a:solidFill>
                              <a:latin typeface="Cambria Math"/>
                            </a:rPr>
                          </m:ctrlPr>
                        </m:sSupPr>
                        <m:e>
                          <m:r>
                            <a:rPr lang="en-US" sz="3200" b="0" i="1" smtClean="0">
                              <a:solidFill>
                                <a:schemeClr val="bg1"/>
                              </a:solidFill>
                              <a:latin typeface="Cambria Math" panose="02040503050406030204" pitchFamily="18" charset="0"/>
                            </a:rPr>
                            <m:t>𝐴𝐵</m:t>
                          </m:r>
                        </m:e>
                        <m:sup>
                          <m:r>
                            <a:rPr lang="en-US" sz="3200" b="0" i="1" smtClean="0">
                              <a:solidFill>
                                <a:schemeClr val="bg1"/>
                              </a:solidFill>
                              <a:latin typeface="Cambria Math" panose="02040503050406030204" pitchFamily="18" charset="0"/>
                            </a:rPr>
                            <m:t>2</m:t>
                          </m:r>
                        </m:sup>
                      </m:sSup>
                      <m:r>
                        <a:rPr lang="en-US" sz="3200" b="0" i="1" smtClean="0">
                          <a:solidFill>
                            <a:schemeClr val="bg1"/>
                          </a:solidFill>
                          <a:latin typeface="Cambria Math" panose="02040503050406030204" pitchFamily="18" charset="0"/>
                        </a:rPr>
                        <m:t>=</m:t>
                      </m:r>
                      <m:sSup>
                        <m:sSupPr>
                          <m:ctrlPr>
                            <a:rPr lang="en-US" sz="3200" b="0" i="1" smtClean="0">
                              <a:solidFill>
                                <a:schemeClr val="bg1"/>
                              </a:solidFill>
                              <a:latin typeface="Cambria Math"/>
                            </a:rPr>
                          </m:ctrlPr>
                        </m:sSupPr>
                        <m:e>
                          <m:r>
                            <a:rPr lang="en-US" sz="3200" b="0" i="1" smtClean="0">
                              <a:solidFill>
                                <a:schemeClr val="bg1"/>
                              </a:solidFill>
                              <a:latin typeface="Cambria Math" panose="02040503050406030204" pitchFamily="18" charset="0"/>
                            </a:rPr>
                            <m:t>12</m:t>
                          </m:r>
                        </m:e>
                        <m:sup>
                          <m:r>
                            <a:rPr lang="en-US" sz="3200" b="0" i="1" smtClean="0">
                              <a:solidFill>
                                <a:schemeClr val="bg1"/>
                              </a:solidFill>
                              <a:latin typeface="Cambria Math" panose="02040503050406030204" pitchFamily="18" charset="0"/>
                            </a:rPr>
                            <m:t>2</m:t>
                          </m:r>
                        </m:sup>
                      </m:sSup>
                      <m:r>
                        <a:rPr lang="en-US" sz="3200" b="0" i="1" smtClean="0">
                          <a:solidFill>
                            <a:schemeClr val="bg1"/>
                          </a:solidFill>
                          <a:latin typeface="Cambria Math" panose="02040503050406030204" pitchFamily="18" charset="0"/>
                        </a:rPr>
                        <m:t>=144 </m:t>
                      </m:r>
                      <m:sSup>
                        <m:sSupPr>
                          <m:ctrlPr>
                            <a:rPr lang="en-US" sz="3200" b="0" i="1" smtClean="0">
                              <a:solidFill>
                                <a:schemeClr val="bg1"/>
                              </a:solidFill>
                              <a:latin typeface="Cambria Math"/>
                            </a:rPr>
                          </m:ctrlPr>
                        </m:sSupPr>
                        <m:e>
                          <m:r>
                            <a:rPr lang="en-US" sz="3200" b="0" i="1" smtClean="0">
                              <a:solidFill>
                                <a:schemeClr val="bg1"/>
                              </a:solidFill>
                              <a:latin typeface="Cambria Math" panose="02040503050406030204" pitchFamily="18" charset="0"/>
                            </a:rPr>
                            <m:t>𝑐𝑚</m:t>
                          </m:r>
                        </m:e>
                        <m:sup>
                          <m:r>
                            <a:rPr lang="en-US" sz="3200" b="0" i="1" smtClean="0">
                              <a:solidFill>
                                <a:schemeClr val="bg1"/>
                              </a:solidFill>
                              <a:latin typeface="Cambria Math" panose="02040503050406030204" pitchFamily="18" charset="0"/>
                            </a:rPr>
                            <m:t>2</m:t>
                          </m:r>
                        </m:sup>
                      </m:sSup>
                    </m:oMath>
                  </m:oMathPara>
                </a14:m>
                <a:endParaRPr lang="en-US" sz="3200" dirty="0">
                  <a:solidFill>
                    <a:schemeClr val="bg1"/>
                  </a:solidFill>
                </a:endParaRPr>
              </a:p>
            </p:txBody>
          </p:sp>
        </mc:Choice>
        <mc:Fallback>
          <p:sp>
            <p:nvSpPr>
              <p:cNvPr id="10" name="TextBox 9"/>
              <p:cNvSpPr txBox="1">
                <a:spLocks noRot="1" noChangeAspect="1" noMove="1" noResize="1" noEditPoints="1" noAdjustHandles="1" noChangeArrowheads="1" noChangeShapeType="1" noTextEdit="1"/>
              </p:cNvSpPr>
              <p:nvPr/>
            </p:nvSpPr>
            <p:spPr>
              <a:xfrm>
                <a:off x="680384" y="2384858"/>
                <a:ext cx="5557291" cy="492443"/>
              </a:xfrm>
              <a:prstGeom prst="rect">
                <a:avLst/>
              </a:prstGeom>
              <a:blipFill rotWithShape="1">
                <a:blip r:embed="rId3"/>
                <a:stretch>
                  <a:fillRect/>
                </a:stretch>
              </a:blipFill>
            </p:spPr>
            <p:txBody>
              <a:bodyPr/>
              <a:lstStyle/>
              <a:p>
                <a:r>
                  <a:rPr lang="en-US">
                    <a:noFill/>
                  </a:rPr>
                  <a:t> </a:t>
                </a:r>
              </a:p>
            </p:txBody>
          </p:sp>
        </mc:Fallback>
      </mc:AlternateContent>
      <p:sp>
        <p:nvSpPr>
          <p:cNvPr id="41" name="TextBox 40"/>
          <p:cNvSpPr txBox="1"/>
          <p:nvPr/>
        </p:nvSpPr>
        <p:spPr>
          <a:xfrm>
            <a:off x="377191" y="3065254"/>
            <a:ext cx="2730245"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Diện tích </a:t>
            </a:r>
            <a:r>
              <a:rPr lang="en-US" sz="2800" dirty="0" smtClean="0">
                <a:solidFill>
                  <a:schemeClr val="bg1"/>
                </a:solidFill>
                <a:latin typeface="Adorable" panose="03000600000000020000" pitchFamily="66" charset="0"/>
                <a:cs typeface="Times New Roman" panose="02020603050405020304" pitchFamily="18" charset="0"/>
              </a:rPr>
              <a:t>∆</a:t>
            </a:r>
            <a:r>
              <a:rPr lang="en-US" sz="2800" dirty="0" smtClean="0">
                <a:solidFill>
                  <a:schemeClr val="bg1"/>
                </a:solidFill>
                <a:latin typeface="Times New Roman" panose="02020603050405020304" pitchFamily="18" charset="0"/>
                <a:cs typeface="Times New Roman" panose="02020603050405020304" pitchFamily="18" charset="0"/>
              </a:rPr>
              <a:t>ABE</a:t>
            </a:r>
            <a:endParaRPr lang="en-US" sz="2800" dirty="0">
              <a:solidFill>
                <a:schemeClr val="bg1"/>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2" name="TextBox 41"/>
              <p:cNvSpPr txBox="1"/>
              <p:nvPr/>
            </p:nvSpPr>
            <p:spPr>
              <a:xfrm>
                <a:off x="680384" y="3648979"/>
                <a:ext cx="6681444" cy="92198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3200" i="1" smtClean="0">
                              <a:solidFill>
                                <a:schemeClr val="bg1"/>
                              </a:solidFill>
                              <a:latin typeface="Cambria Math"/>
                            </a:rPr>
                          </m:ctrlPr>
                        </m:sSubPr>
                        <m:e>
                          <m:r>
                            <a:rPr lang="en-US" sz="3200" b="0" i="1" smtClean="0">
                              <a:solidFill>
                                <a:schemeClr val="bg1"/>
                              </a:solidFill>
                              <a:latin typeface="Cambria Math" panose="02040503050406030204" pitchFamily="18" charset="0"/>
                            </a:rPr>
                            <m:t>𝑆</m:t>
                          </m:r>
                        </m:e>
                        <m:sub>
                          <m:r>
                            <a:rPr lang="en-US" sz="3200" b="0" i="1" smtClean="0">
                              <a:solidFill>
                                <a:schemeClr val="bg1"/>
                              </a:solidFill>
                              <a:latin typeface="Cambria Math" panose="02040503050406030204" pitchFamily="18" charset="0"/>
                            </a:rPr>
                            <m:t>𝐴𝐵𝐸</m:t>
                          </m:r>
                        </m:sub>
                      </m:sSub>
                      <m:r>
                        <a:rPr lang="en-US" sz="3200" b="0" i="1" smtClean="0">
                          <a:solidFill>
                            <a:schemeClr val="bg1"/>
                          </a:solidFill>
                          <a:latin typeface="Cambria Math" panose="02040503050406030204" pitchFamily="18" charset="0"/>
                        </a:rPr>
                        <m:t>=</m:t>
                      </m:r>
                      <m:f>
                        <m:fPr>
                          <m:ctrlPr>
                            <a:rPr lang="en-US" sz="3200" b="0" i="1" smtClean="0">
                              <a:solidFill>
                                <a:schemeClr val="bg1"/>
                              </a:solidFill>
                              <a:latin typeface="Cambria Math"/>
                            </a:rPr>
                          </m:ctrlPr>
                        </m:fPr>
                        <m:num>
                          <m:r>
                            <a:rPr lang="en-US" sz="3200" b="0" i="1" smtClean="0">
                              <a:solidFill>
                                <a:schemeClr val="bg1"/>
                              </a:solidFill>
                              <a:latin typeface="Cambria Math" panose="02040503050406030204" pitchFamily="18" charset="0"/>
                            </a:rPr>
                            <m:t>1</m:t>
                          </m:r>
                        </m:num>
                        <m:den>
                          <m:r>
                            <a:rPr lang="en-US" sz="3200" b="0" i="1" smtClean="0">
                              <a:solidFill>
                                <a:schemeClr val="bg1"/>
                              </a:solidFill>
                              <a:latin typeface="Cambria Math" panose="02040503050406030204" pitchFamily="18" charset="0"/>
                            </a:rPr>
                            <m:t>2</m:t>
                          </m:r>
                        </m:den>
                      </m:f>
                      <m:r>
                        <a:rPr lang="en-US" sz="3200" b="0" i="1" smtClean="0">
                          <a:solidFill>
                            <a:schemeClr val="bg1"/>
                          </a:solidFill>
                          <a:latin typeface="Cambria Math" panose="02040503050406030204" pitchFamily="18" charset="0"/>
                        </a:rPr>
                        <m:t>𝐵𝐴</m:t>
                      </m:r>
                      <m:r>
                        <a:rPr lang="en-US" sz="3200" b="0" i="1" smtClean="0">
                          <a:solidFill>
                            <a:schemeClr val="bg1"/>
                          </a:solidFill>
                          <a:latin typeface="Cambria Math" panose="02040503050406030204" pitchFamily="18" charset="0"/>
                        </a:rPr>
                        <m:t>.</m:t>
                      </m:r>
                      <m:r>
                        <a:rPr lang="en-US" sz="3200" b="0" i="1" smtClean="0">
                          <a:solidFill>
                            <a:schemeClr val="bg1"/>
                          </a:solidFill>
                          <a:latin typeface="Cambria Math" panose="02040503050406030204" pitchFamily="18" charset="0"/>
                        </a:rPr>
                        <m:t>𝐴𝐸</m:t>
                      </m:r>
                      <m:r>
                        <a:rPr lang="en-US" sz="3200" b="0" i="1" smtClean="0">
                          <a:solidFill>
                            <a:schemeClr val="bg1"/>
                          </a:solidFill>
                          <a:latin typeface="Cambria Math" panose="02040503050406030204" pitchFamily="18" charset="0"/>
                        </a:rPr>
                        <m:t>=</m:t>
                      </m:r>
                      <m:f>
                        <m:fPr>
                          <m:ctrlPr>
                            <a:rPr lang="en-US" sz="3200" b="0" i="1" smtClean="0">
                              <a:solidFill>
                                <a:schemeClr val="bg1"/>
                              </a:solidFill>
                              <a:latin typeface="Cambria Math"/>
                            </a:rPr>
                          </m:ctrlPr>
                        </m:fPr>
                        <m:num>
                          <m:r>
                            <a:rPr lang="en-US" sz="3200" b="0" i="1" smtClean="0">
                              <a:solidFill>
                                <a:schemeClr val="bg1"/>
                              </a:solidFill>
                              <a:latin typeface="Cambria Math" panose="02040503050406030204" pitchFamily="18" charset="0"/>
                            </a:rPr>
                            <m:t>1</m:t>
                          </m:r>
                        </m:num>
                        <m:den>
                          <m:r>
                            <a:rPr lang="en-US" sz="3200" b="0" i="1" smtClean="0">
                              <a:solidFill>
                                <a:schemeClr val="bg1"/>
                              </a:solidFill>
                              <a:latin typeface="Cambria Math" panose="02040503050406030204" pitchFamily="18" charset="0"/>
                            </a:rPr>
                            <m:t>2</m:t>
                          </m:r>
                        </m:den>
                      </m:f>
                      <m:r>
                        <a:rPr lang="en-US" sz="3200" b="0" i="1" smtClean="0">
                          <a:solidFill>
                            <a:schemeClr val="bg1"/>
                          </a:solidFill>
                          <a:latin typeface="Cambria Math" panose="02040503050406030204" pitchFamily="18" charset="0"/>
                        </a:rPr>
                        <m:t>.12.</m:t>
                      </m:r>
                      <m:r>
                        <a:rPr lang="en-US" sz="3200" b="0" i="1" smtClean="0">
                          <a:solidFill>
                            <a:schemeClr val="bg1"/>
                          </a:solidFill>
                          <a:latin typeface="Cambria Math" panose="02040503050406030204" pitchFamily="18" charset="0"/>
                        </a:rPr>
                        <m:t>𝑥</m:t>
                      </m:r>
                      <m:r>
                        <a:rPr lang="en-US" sz="3200" b="0" i="1" smtClean="0">
                          <a:solidFill>
                            <a:schemeClr val="bg1"/>
                          </a:solidFill>
                          <a:latin typeface="Cambria Math" panose="02040503050406030204" pitchFamily="18" charset="0"/>
                        </a:rPr>
                        <m:t>=6</m:t>
                      </m:r>
                      <m:r>
                        <a:rPr lang="en-US" sz="3200" b="0" i="1" smtClean="0">
                          <a:solidFill>
                            <a:schemeClr val="bg1"/>
                          </a:solidFill>
                          <a:latin typeface="Cambria Math" panose="02040503050406030204" pitchFamily="18" charset="0"/>
                        </a:rPr>
                        <m:t>𝑥</m:t>
                      </m:r>
                      <m:r>
                        <a:rPr lang="en-US" sz="3200" b="0" i="1" smtClean="0">
                          <a:solidFill>
                            <a:schemeClr val="bg1"/>
                          </a:solidFill>
                          <a:latin typeface="Cambria Math" panose="02040503050406030204" pitchFamily="18" charset="0"/>
                        </a:rPr>
                        <m:t> </m:t>
                      </m:r>
                      <m:sSup>
                        <m:sSupPr>
                          <m:ctrlPr>
                            <a:rPr lang="en-US" sz="3200" b="0" i="1" smtClean="0">
                              <a:solidFill>
                                <a:schemeClr val="bg1"/>
                              </a:solidFill>
                              <a:latin typeface="Cambria Math"/>
                            </a:rPr>
                          </m:ctrlPr>
                        </m:sSupPr>
                        <m:e>
                          <m:r>
                            <a:rPr lang="en-US" sz="3200" b="0" i="1" smtClean="0">
                              <a:solidFill>
                                <a:schemeClr val="bg1"/>
                              </a:solidFill>
                              <a:latin typeface="Cambria Math" panose="02040503050406030204" pitchFamily="18" charset="0"/>
                            </a:rPr>
                            <m:t>𝑐𝑚</m:t>
                          </m:r>
                        </m:e>
                        <m:sup>
                          <m:r>
                            <a:rPr lang="en-US" sz="3200" b="0" i="1" smtClean="0">
                              <a:solidFill>
                                <a:schemeClr val="bg1"/>
                              </a:solidFill>
                              <a:latin typeface="Cambria Math" panose="02040503050406030204" pitchFamily="18" charset="0"/>
                            </a:rPr>
                            <m:t>2</m:t>
                          </m:r>
                        </m:sup>
                      </m:sSup>
                    </m:oMath>
                  </m:oMathPara>
                </a14:m>
                <a:endParaRPr lang="en-US" sz="3200" dirty="0">
                  <a:solidFill>
                    <a:schemeClr val="bg1"/>
                  </a:solidFill>
                </a:endParaRPr>
              </a:p>
            </p:txBody>
          </p:sp>
        </mc:Choice>
        <mc:Fallback xmlns="">
          <p:sp>
            <p:nvSpPr>
              <p:cNvPr id="42" name="TextBox 41"/>
              <p:cNvSpPr txBox="1">
                <a:spLocks noRot="1" noChangeAspect="1" noMove="1" noResize="1" noEditPoints="1" noAdjustHandles="1" noChangeArrowheads="1" noChangeShapeType="1" noTextEdit="1"/>
              </p:cNvSpPr>
              <p:nvPr/>
            </p:nvSpPr>
            <p:spPr>
              <a:xfrm>
                <a:off x="680384" y="3648979"/>
                <a:ext cx="6681444" cy="921984"/>
              </a:xfrm>
              <a:prstGeom prst="rect">
                <a:avLst/>
              </a:prstGeom>
              <a:blipFill rotWithShape="0">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TextBox 42"/>
              <p:cNvSpPr txBox="1"/>
              <p:nvPr/>
            </p:nvSpPr>
            <p:spPr>
              <a:xfrm>
                <a:off x="391781" y="4682267"/>
                <a:ext cx="7793493" cy="702885"/>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Diện tích </a:t>
                </a:r>
                <a:r>
                  <a:rPr lang="en-US" sz="2800" dirty="0" smtClean="0">
                    <a:solidFill>
                      <a:schemeClr val="bg1"/>
                    </a:solidFill>
                    <a:latin typeface="Adorable" panose="03000600000000020000" pitchFamily="66" charset="0"/>
                    <a:cs typeface="Times New Roman" panose="02020603050405020304" pitchFamily="18" charset="0"/>
                  </a:rPr>
                  <a:t>∆</a:t>
                </a:r>
                <a:r>
                  <a:rPr lang="en-US" sz="2800" dirty="0" smtClean="0">
                    <a:solidFill>
                      <a:schemeClr val="bg1"/>
                    </a:solidFill>
                    <a:latin typeface="Times New Roman" panose="02020603050405020304" pitchFamily="18" charset="0"/>
                    <a:cs typeface="Times New Roman" panose="02020603050405020304" pitchFamily="18" charset="0"/>
                  </a:rPr>
                  <a:t>ABE bằng </a:t>
                </a:r>
                <a14:m>
                  <m:oMath xmlns:m="http://schemas.openxmlformats.org/officeDocument/2006/math">
                    <m:f>
                      <m:fPr>
                        <m:ctrlPr>
                          <a:rPr lang="en-US" sz="2800" i="1" smtClean="0">
                            <a:solidFill>
                              <a:schemeClr val="bg1"/>
                            </a:solidFill>
                            <a:latin typeface="Cambria Math"/>
                            <a:cs typeface="Times New Roman" panose="02020603050405020304" pitchFamily="18" charset="0"/>
                          </a:rPr>
                        </m:ctrlPr>
                      </m:fPr>
                      <m:num>
                        <m:r>
                          <a:rPr lang="en-US" sz="2800" b="0" i="1" smtClean="0">
                            <a:solidFill>
                              <a:schemeClr val="bg1"/>
                            </a:solidFill>
                            <a:latin typeface="Cambria Math" panose="02040503050406030204" pitchFamily="18" charset="0"/>
                            <a:cs typeface="Times New Roman" panose="02020603050405020304" pitchFamily="18" charset="0"/>
                          </a:rPr>
                          <m:t>1</m:t>
                        </m:r>
                      </m:num>
                      <m:den>
                        <m:r>
                          <a:rPr lang="en-US" sz="2800" b="0" i="1" smtClean="0">
                            <a:solidFill>
                              <a:schemeClr val="bg1"/>
                            </a:solidFill>
                            <a:latin typeface="Cambria Math" panose="02040503050406030204" pitchFamily="18" charset="0"/>
                            <a:cs typeface="Times New Roman" panose="02020603050405020304" pitchFamily="18" charset="0"/>
                          </a:rPr>
                          <m:t>3</m:t>
                        </m:r>
                      </m:den>
                    </m:f>
                  </m:oMath>
                </a14:m>
                <a:r>
                  <a:rPr lang="en-US" sz="2800" dirty="0" smtClean="0">
                    <a:solidFill>
                      <a:schemeClr val="bg1"/>
                    </a:solidFill>
                    <a:latin typeface="Times New Roman" panose="02020603050405020304" pitchFamily="18" charset="0"/>
                    <a:cs typeface="Times New Roman" panose="02020603050405020304" pitchFamily="18" charset="0"/>
                  </a:rPr>
                  <a:t> diện tích hình vuông ABCD</a:t>
                </a:r>
                <a:endParaRPr lang="en-US" sz="2800" dirty="0">
                  <a:solidFill>
                    <a:schemeClr val="bg1"/>
                  </a:solidFill>
                  <a:latin typeface="Times New Roman" panose="02020603050405020304" pitchFamily="18" charset="0"/>
                  <a:cs typeface="Times New Roman" panose="02020603050405020304" pitchFamily="18" charset="0"/>
                </a:endParaRPr>
              </a:p>
            </p:txBody>
          </p:sp>
        </mc:Choice>
        <mc:Fallback xmlns="">
          <p:sp>
            <p:nvSpPr>
              <p:cNvPr id="43" name="TextBox 42"/>
              <p:cNvSpPr txBox="1">
                <a:spLocks noRot="1" noChangeAspect="1" noMove="1" noResize="1" noEditPoints="1" noAdjustHandles="1" noChangeArrowheads="1" noChangeShapeType="1" noTextEdit="1"/>
              </p:cNvSpPr>
              <p:nvPr/>
            </p:nvSpPr>
            <p:spPr>
              <a:xfrm>
                <a:off x="391781" y="4682267"/>
                <a:ext cx="7793493" cy="702885"/>
              </a:xfrm>
              <a:prstGeom prst="rect">
                <a:avLst/>
              </a:prstGeom>
              <a:blipFill rotWithShape="0">
                <a:blip r:embed="rId5"/>
                <a:stretch>
                  <a:fillRect l="-1564" b="-1217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612290" y="5311956"/>
                <a:ext cx="3196644" cy="92519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solidFill>
                            <a:schemeClr val="bg1"/>
                          </a:solidFill>
                          <a:latin typeface="Cambria Math" panose="02040503050406030204" pitchFamily="18" charset="0"/>
                        </a:rPr>
                        <m:t>⇒</m:t>
                      </m:r>
                      <m:sSub>
                        <m:sSubPr>
                          <m:ctrlPr>
                            <a:rPr lang="en-US" sz="3200" i="1" smtClean="0">
                              <a:solidFill>
                                <a:schemeClr val="bg1"/>
                              </a:solidFill>
                              <a:latin typeface="Cambria Math"/>
                            </a:rPr>
                          </m:ctrlPr>
                        </m:sSubPr>
                        <m:e>
                          <m:r>
                            <a:rPr lang="en-US" sz="3200" b="0" i="1" smtClean="0">
                              <a:solidFill>
                                <a:schemeClr val="bg1"/>
                              </a:solidFill>
                              <a:latin typeface="Cambria Math" panose="02040503050406030204" pitchFamily="18" charset="0"/>
                            </a:rPr>
                            <m:t>𝑆</m:t>
                          </m:r>
                        </m:e>
                        <m:sub>
                          <m:r>
                            <a:rPr lang="en-US" sz="3200" b="0" i="1" smtClean="0">
                              <a:solidFill>
                                <a:schemeClr val="bg1"/>
                              </a:solidFill>
                              <a:latin typeface="Cambria Math" panose="02040503050406030204" pitchFamily="18" charset="0"/>
                            </a:rPr>
                            <m:t>𝐴𝐵𝐸</m:t>
                          </m:r>
                        </m:sub>
                      </m:sSub>
                      <m:r>
                        <a:rPr lang="en-US" sz="3200" b="0" i="1" smtClean="0">
                          <a:solidFill>
                            <a:schemeClr val="bg1"/>
                          </a:solidFill>
                          <a:latin typeface="Cambria Math" panose="02040503050406030204" pitchFamily="18" charset="0"/>
                        </a:rPr>
                        <m:t>=</m:t>
                      </m:r>
                      <m:f>
                        <m:fPr>
                          <m:ctrlPr>
                            <a:rPr lang="en-US" sz="3200" b="0" i="1" smtClean="0">
                              <a:solidFill>
                                <a:schemeClr val="bg1"/>
                              </a:solidFill>
                              <a:latin typeface="Cambria Math"/>
                            </a:rPr>
                          </m:ctrlPr>
                        </m:fPr>
                        <m:num>
                          <m:r>
                            <a:rPr lang="en-US" sz="3200" b="0" i="1" smtClean="0">
                              <a:solidFill>
                                <a:schemeClr val="bg1"/>
                              </a:solidFill>
                              <a:latin typeface="Cambria Math" panose="02040503050406030204" pitchFamily="18" charset="0"/>
                            </a:rPr>
                            <m:t>1</m:t>
                          </m:r>
                        </m:num>
                        <m:den>
                          <m:r>
                            <a:rPr lang="en-US" sz="3200" b="0" i="1" smtClean="0">
                              <a:solidFill>
                                <a:schemeClr val="bg1"/>
                              </a:solidFill>
                              <a:latin typeface="Cambria Math" panose="02040503050406030204" pitchFamily="18" charset="0"/>
                            </a:rPr>
                            <m:t>3</m:t>
                          </m:r>
                        </m:den>
                      </m:f>
                      <m:sSub>
                        <m:sSubPr>
                          <m:ctrlPr>
                            <a:rPr lang="en-US" sz="3200" b="0" i="1" smtClean="0">
                              <a:solidFill>
                                <a:schemeClr val="bg1"/>
                              </a:solidFill>
                              <a:latin typeface="Cambria Math"/>
                            </a:rPr>
                          </m:ctrlPr>
                        </m:sSubPr>
                        <m:e>
                          <m:r>
                            <a:rPr lang="en-US" sz="3200" b="0" i="1" smtClean="0">
                              <a:solidFill>
                                <a:schemeClr val="bg1"/>
                              </a:solidFill>
                              <a:latin typeface="Cambria Math" panose="02040503050406030204" pitchFamily="18" charset="0"/>
                            </a:rPr>
                            <m:t>𝑆</m:t>
                          </m:r>
                        </m:e>
                        <m:sub>
                          <m:r>
                            <a:rPr lang="en-US" sz="3200" b="0" i="1" smtClean="0">
                              <a:solidFill>
                                <a:schemeClr val="bg1"/>
                              </a:solidFill>
                              <a:latin typeface="Cambria Math" panose="02040503050406030204" pitchFamily="18" charset="0"/>
                            </a:rPr>
                            <m:t>𝐴𝐵𝐶𝐷</m:t>
                          </m:r>
                        </m:sub>
                      </m:sSub>
                    </m:oMath>
                  </m:oMathPara>
                </a14:m>
                <a:endParaRPr lang="en-US" sz="3200" dirty="0">
                  <a:solidFill>
                    <a:schemeClr val="bg1"/>
                  </a:solidFill>
                </a:endParaRPr>
              </a:p>
            </p:txBody>
          </p:sp>
        </mc:Choice>
        <mc:Fallback xmlns="">
          <p:sp>
            <p:nvSpPr>
              <p:cNvPr id="44" name="TextBox 43"/>
              <p:cNvSpPr txBox="1">
                <a:spLocks noRot="1" noChangeAspect="1" noMove="1" noResize="1" noEditPoints="1" noAdjustHandles="1" noChangeArrowheads="1" noChangeShapeType="1" noTextEdit="1"/>
              </p:cNvSpPr>
              <p:nvPr/>
            </p:nvSpPr>
            <p:spPr>
              <a:xfrm>
                <a:off x="612290" y="5311956"/>
                <a:ext cx="3196644" cy="925190"/>
              </a:xfrm>
              <a:prstGeom prst="rect">
                <a:avLst/>
              </a:prstGeom>
              <a:blipFill rotWithShape="0">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5" name="TextBox 44"/>
              <p:cNvSpPr txBox="1"/>
              <p:nvPr/>
            </p:nvSpPr>
            <p:spPr>
              <a:xfrm>
                <a:off x="3929422" y="5311956"/>
                <a:ext cx="2687402" cy="92519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solidFill>
                            <a:schemeClr val="bg1"/>
                          </a:solidFill>
                          <a:latin typeface="Cambria Math" panose="02040503050406030204" pitchFamily="18" charset="0"/>
                        </a:rPr>
                        <m:t>⇒6</m:t>
                      </m:r>
                      <m:r>
                        <a:rPr lang="en-US" sz="3200" b="0" i="1" smtClean="0">
                          <a:solidFill>
                            <a:schemeClr val="bg1"/>
                          </a:solidFill>
                          <a:latin typeface="Cambria Math" panose="02040503050406030204" pitchFamily="18" charset="0"/>
                        </a:rPr>
                        <m:t>𝑥</m:t>
                      </m:r>
                      <m:r>
                        <a:rPr lang="en-US" sz="3200" b="0" i="1" smtClean="0">
                          <a:solidFill>
                            <a:schemeClr val="bg1"/>
                          </a:solidFill>
                          <a:latin typeface="Cambria Math" panose="02040503050406030204" pitchFamily="18" charset="0"/>
                        </a:rPr>
                        <m:t>=</m:t>
                      </m:r>
                      <m:f>
                        <m:fPr>
                          <m:ctrlPr>
                            <a:rPr lang="en-US" sz="3200" b="0" i="1" smtClean="0">
                              <a:solidFill>
                                <a:schemeClr val="bg1"/>
                              </a:solidFill>
                              <a:latin typeface="Cambria Math"/>
                            </a:rPr>
                          </m:ctrlPr>
                        </m:fPr>
                        <m:num>
                          <m:r>
                            <a:rPr lang="en-US" sz="3200" b="0" i="1" smtClean="0">
                              <a:solidFill>
                                <a:schemeClr val="bg1"/>
                              </a:solidFill>
                              <a:latin typeface="Cambria Math" panose="02040503050406030204" pitchFamily="18" charset="0"/>
                            </a:rPr>
                            <m:t>1</m:t>
                          </m:r>
                        </m:num>
                        <m:den>
                          <m:r>
                            <a:rPr lang="en-US" sz="3200" b="0" i="1" smtClean="0">
                              <a:solidFill>
                                <a:schemeClr val="bg1"/>
                              </a:solidFill>
                              <a:latin typeface="Cambria Math" panose="02040503050406030204" pitchFamily="18" charset="0"/>
                            </a:rPr>
                            <m:t>3</m:t>
                          </m:r>
                        </m:den>
                      </m:f>
                      <m:r>
                        <a:rPr lang="en-US" sz="3200" b="0" i="0" smtClean="0">
                          <a:solidFill>
                            <a:schemeClr val="bg1"/>
                          </a:solidFill>
                          <a:latin typeface="Cambria Math" panose="02040503050406030204" pitchFamily="18" charset="0"/>
                        </a:rPr>
                        <m:t>.144</m:t>
                      </m:r>
                    </m:oMath>
                  </m:oMathPara>
                </a14:m>
                <a:endParaRPr lang="en-US" sz="3200" dirty="0">
                  <a:solidFill>
                    <a:schemeClr val="bg1"/>
                  </a:solidFill>
                </a:endParaRPr>
              </a:p>
            </p:txBody>
          </p:sp>
        </mc:Choice>
        <mc:Fallback xmlns="">
          <p:sp>
            <p:nvSpPr>
              <p:cNvPr id="45" name="TextBox 44"/>
              <p:cNvSpPr txBox="1">
                <a:spLocks noRot="1" noChangeAspect="1" noMove="1" noResize="1" noEditPoints="1" noAdjustHandles="1" noChangeArrowheads="1" noChangeShapeType="1" noTextEdit="1"/>
              </p:cNvSpPr>
              <p:nvPr/>
            </p:nvSpPr>
            <p:spPr>
              <a:xfrm>
                <a:off x="3929422" y="5311956"/>
                <a:ext cx="2687402" cy="925190"/>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TextBox 45"/>
              <p:cNvSpPr txBox="1"/>
              <p:nvPr/>
            </p:nvSpPr>
            <p:spPr>
              <a:xfrm>
                <a:off x="6616824" y="5568185"/>
                <a:ext cx="2185662"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solidFill>
                            <a:schemeClr val="bg1"/>
                          </a:solidFill>
                          <a:latin typeface="Cambria Math" panose="02040503050406030204" pitchFamily="18" charset="0"/>
                        </a:rPr>
                        <m:t>⇒</m:t>
                      </m:r>
                      <m:r>
                        <a:rPr lang="en-US" sz="3200" b="0" i="1" smtClean="0">
                          <a:solidFill>
                            <a:schemeClr val="bg1"/>
                          </a:solidFill>
                          <a:latin typeface="Cambria Math" panose="02040503050406030204" pitchFamily="18" charset="0"/>
                        </a:rPr>
                        <m:t>𝑥</m:t>
                      </m:r>
                      <m:r>
                        <a:rPr lang="en-US" sz="3200" b="0" i="1" smtClean="0">
                          <a:solidFill>
                            <a:schemeClr val="bg1"/>
                          </a:solidFill>
                          <a:latin typeface="Cambria Math" panose="02040503050406030204" pitchFamily="18" charset="0"/>
                        </a:rPr>
                        <m:t>=8 </m:t>
                      </m:r>
                      <m:r>
                        <a:rPr lang="en-US" sz="3200" b="0" i="1" smtClean="0">
                          <a:solidFill>
                            <a:schemeClr val="bg1"/>
                          </a:solidFill>
                          <a:latin typeface="Cambria Math" panose="02040503050406030204" pitchFamily="18" charset="0"/>
                        </a:rPr>
                        <m:t>𝑐𝑚</m:t>
                      </m:r>
                    </m:oMath>
                  </m:oMathPara>
                </a14:m>
                <a:endParaRPr lang="en-US" sz="3200" dirty="0">
                  <a:solidFill>
                    <a:schemeClr val="bg1"/>
                  </a:solidFill>
                </a:endParaRPr>
              </a:p>
            </p:txBody>
          </p:sp>
        </mc:Choice>
        <mc:Fallback xmlns="">
          <p:sp>
            <p:nvSpPr>
              <p:cNvPr id="46" name="TextBox 45"/>
              <p:cNvSpPr txBox="1">
                <a:spLocks noRot="1" noChangeAspect="1" noMove="1" noResize="1" noEditPoints="1" noAdjustHandles="1" noChangeArrowheads="1" noChangeShapeType="1" noTextEdit="1"/>
              </p:cNvSpPr>
              <p:nvPr/>
            </p:nvSpPr>
            <p:spPr>
              <a:xfrm>
                <a:off x="6616824" y="5568185"/>
                <a:ext cx="2185662" cy="492443"/>
              </a:xfrm>
              <a:prstGeom prst="rect">
                <a:avLst/>
              </a:prstGeom>
              <a:blipFill rotWithShape="0">
                <a:blip r:embed="rId8"/>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707641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wipe(down)">
                                      <p:cBhvr>
                                        <p:cTn id="22" dur="500"/>
                                        <p:tgtEl>
                                          <p:spTgt spid="4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41"/>
                                        </p:tgtEl>
                                        <p:attrNameLst>
                                          <p:attrName>style.visibility</p:attrName>
                                        </p:attrNameLst>
                                      </p:cBhvr>
                                      <p:to>
                                        <p:strVal val="visible"/>
                                      </p:to>
                                    </p:set>
                                    <p:animEffect transition="in" filter="wipe(down)">
                                      <p:cBhvr>
                                        <p:cTn id="32" dur="500"/>
                                        <p:tgtEl>
                                          <p:spTgt spid="4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42"/>
                                        </p:tgtEl>
                                        <p:attrNameLst>
                                          <p:attrName>style.visibility</p:attrName>
                                        </p:attrNameLst>
                                      </p:cBhvr>
                                      <p:to>
                                        <p:strVal val="visible"/>
                                      </p:to>
                                    </p:set>
                                    <p:animEffect transition="in" filter="wipe(down)">
                                      <p:cBhvr>
                                        <p:cTn id="37" dur="500"/>
                                        <p:tgtEl>
                                          <p:spTgt spid="4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43"/>
                                        </p:tgtEl>
                                        <p:attrNameLst>
                                          <p:attrName>style.visibility</p:attrName>
                                        </p:attrNameLst>
                                      </p:cBhvr>
                                      <p:to>
                                        <p:strVal val="visible"/>
                                      </p:to>
                                    </p:set>
                                    <p:animEffect transition="in" filter="wipe(down)">
                                      <p:cBhvr>
                                        <p:cTn id="42" dur="500"/>
                                        <p:tgtEl>
                                          <p:spTgt spid="43"/>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44"/>
                                        </p:tgtEl>
                                        <p:attrNameLst>
                                          <p:attrName>style.visibility</p:attrName>
                                        </p:attrNameLst>
                                      </p:cBhvr>
                                      <p:to>
                                        <p:strVal val="visible"/>
                                      </p:to>
                                    </p:set>
                                    <p:animEffect transition="in" filter="wipe(down)">
                                      <p:cBhvr>
                                        <p:cTn id="47" dur="500"/>
                                        <p:tgtEl>
                                          <p:spTgt spid="44"/>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45"/>
                                        </p:tgtEl>
                                        <p:attrNameLst>
                                          <p:attrName>style.visibility</p:attrName>
                                        </p:attrNameLst>
                                      </p:cBhvr>
                                      <p:to>
                                        <p:strVal val="visible"/>
                                      </p:to>
                                    </p:set>
                                    <p:animEffect transition="in" filter="wipe(down)">
                                      <p:cBhvr>
                                        <p:cTn id="52" dur="500"/>
                                        <p:tgtEl>
                                          <p:spTgt spid="45"/>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46"/>
                                        </p:tgtEl>
                                        <p:attrNameLst>
                                          <p:attrName>style.visibility</p:attrName>
                                        </p:attrNameLst>
                                      </p:cBhvr>
                                      <p:to>
                                        <p:strVal val="visible"/>
                                      </p:to>
                                    </p:set>
                                    <p:animEffect transition="in" filter="wipe(down)">
                                      <p:cBhvr>
                                        <p:cTn id="57"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40" grpId="0"/>
      <p:bldP spid="10" grpId="0"/>
      <p:bldP spid="41" grpId="0"/>
      <p:bldP spid="42" grpId="0"/>
      <p:bldP spid="43" grpId="0"/>
      <p:bldP spid="44" grpId="0"/>
      <p:bldP spid="45" grpId="0"/>
      <p:bldP spid="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12192000" cy="646331"/>
          </a:xfrm>
          <a:prstGeom prst="rect">
            <a:avLst/>
          </a:prstGeom>
          <a:solidFill>
            <a:schemeClr val="accent6">
              <a:lumMod val="75000"/>
            </a:schemeClr>
          </a:solidFill>
        </p:spPr>
        <p:txBody>
          <a:bodyPr wrap="square" rtlCol="0">
            <a:spAutoFit/>
          </a:bodyPr>
          <a:lstStyle/>
          <a:p>
            <a:pPr algn="ctr"/>
            <a:r>
              <a:rPr lang="en-US" sz="3600" b="1" dirty="0" smtClean="0">
                <a:solidFill>
                  <a:srgbClr val="FFFF00"/>
                </a:solidFill>
                <a:latin typeface="Times New Roman" panose="02020603050405020304" pitchFamily="18" charset="0"/>
                <a:cs typeface="Times New Roman" panose="02020603050405020304" pitchFamily="18" charset="0"/>
              </a:rPr>
              <a:t>BÀI TẬP</a:t>
            </a:r>
            <a:endParaRPr lang="en-US" sz="3600" b="1" dirty="0">
              <a:solidFill>
                <a:srgbClr val="FFFF00"/>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529049" y="675513"/>
            <a:ext cx="2366551" cy="584775"/>
          </a:xfrm>
          <a:prstGeom prst="rect">
            <a:avLst/>
          </a:prstGeom>
          <a:noFill/>
        </p:spPr>
        <p:txBody>
          <a:bodyPr wrap="square" rtlCol="0">
            <a:spAutoFit/>
          </a:bodyPr>
          <a:lstStyle/>
          <a:p>
            <a:r>
              <a:rPr lang="en-US" sz="3200" b="1" u="sng" dirty="0" smtClean="0">
                <a:solidFill>
                  <a:srgbClr val="C00000"/>
                </a:solidFill>
                <a:latin typeface="Times New Roman" panose="02020603050405020304" pitchFamily="18" charset="0"/>
                <a:cs typeface="Times New Roman" panose="02020603050405020304" pitchFamily="18" charset="0"/>
              </a:rPr>
              <a:t>BÀI 16/121</a:t>
            </a:r>
            <a:endParaRPr lang="en-US" sz="3200" b="1" u="sng" dirty="0">
              <a:solidFill>
                <a:srgbClr val="C0000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2760939" y="704149"/>
            <a:ext cx="7173636" cy="954107"/>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Giải thích vì sao diện tích được tô đậm trong hình bằng nửa diện tích hình chữ nhật tương ứng</a:t>
            </a:r>
            <a:endParaRPr lang="en-US" sz="2800" dirty="0">
              <a:solidFill>
                <a:schemeClr val="bg1"/>
              </a:solidFill>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stretch>
            <a:fillRect/>
          </a:stretch>
        </p:blipFill>
        <p:spPr>
          <a:xfrm>
            <a:off x="846012" y="1786757"/>
            <a:ext cx="2460876" cy="1820095"/>
          </a:xfrm>
          <a:prstGeom prst="rect">
            <a:avLst/>
          </a:prstGeom>
        </p:spPr>
      </p:pic>
      <p:pic>
        <p:nvPicPr>
          <p:cNvPr id="7" name="Picture 6"/>
          <p:cNvPicPr>
            <a:picLocks noChangeAspect="1"/>
          </p:cNvPicPr>
          <p:nvPr/>
        </p:nvPicPr>
        <p:blipFill>
          <a:blip r:embed="rId3"/>
          <a:stretch>
            <a:fillRect/>
          </a:stretch>
        </p:blipFill>
        <p:spPr>
          <a:xfrm>
            <a:off x="4541712" y="1786757"/>
            <a:ext cx="2460876" cy="1820095"/>
          </a:xfrm>
          <a:prstGeom prst="rect">
            <a:avLst/>
          </a:prstGeom>
        </p:spPr>
      </p:pic>
      <p:sp>
        <p:nvSpPr>
          <p:cNvPr id="9" name="TextBox 8"/>
          <p:cNvSpPr txBox="1"/>
          <p:nvPr/>
        </p:nvSpPr>
        <p:spPr>
          <a:xfrm>
            <a:off x="1683749" y="2435194"/>
            <a:ext cx="506136"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h</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1823382" y="3420453"/>
            <a:ext cx="506136"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a</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4182725" y="2435194"/>
            <a:ext cx="506136"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h</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12" name="TextBox 11"/>
          <p:cNvSpPr txBox="1"/>
          <p:nvPr/>
        </p:nvSpPr>
        <p:spPr>
          <a:xfrm>
            <a:off x="5621243" y="3420453"/>
            <a:ext cx="506136"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a</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13" name="TextBox 12"/>
          <p:cNvSpPr txBox="1"/>
          <p:nvPr/>
        </p:nvSpPr>
        <p:spPr>
          <a:xfrm>
            <a:off x="9063875" y="3420453"/>
            <a:ext cx="506136"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a</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14" name="TextBox 13"/>
          <p:cNvSpPr txBox="1"/>
          <p:nvPr/>
        </p:nvSpPr>
        <p:spPr>
          <a:xfrm>
            <a:off x="7717432" y="2435194"/>
            <a:ext cx="506136"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h</a:t>
            </a:r>
            <a:endParaRPr lang="en-US" sz="2800" dirty="0">
              <a:solidFill>
                <a:schemeClr val="bg1"/>
              </a:solidFill>
              <a:latin typeface="Times New Roman" panose="02020603050405020304" pitchFamily="18" charset="0"/>
              <a:cs typeface="Times New Roman" panose="02020603050405020304" pitchFamily="18" charset="0"/>
            </a:endParaRPr>
          </a:p>
        </p:txBody>
      </p:sp>
      <p:pic>
        <p:nvPicPr>
          <p:cNvPr id="15" name="Picture 14"/>
          <p:cNvPicPr>
            <a:picLocks noChangeAspect="1"/>
          </p:cNvPicPr>
          <p:nvPr/>
        </p:nvPicPr>
        <p:blipFill>
          <a:blip r:embed="rId4"/>
          <a:stretch>
            <a:fillRect/>
          </a:stretch>
        </p:blipFill>
        <p:spPr>
          <a:xfrm>
            <a:off x="8082119" y="1786756"/>
            <a:ext cx="3375699" cy="1820095"/>
          </a:xfrm>
          <a:prstGeom prst="rect">
            <a:avLst/>
          </a:prstGeom>
        </p:spPr>
      </p:pic>
      <p:sp>
        <p:nvSpPr>
          <p:cNvPr id="16" name="TextBox 15"/>
          <p:cNvSpPr txBox="1"/>
          <p:nvPr/>
        </p:nvSpPr>
        <p:spPr>
          <a:xfrm>
            <a:off x="1238350" y="3879976"/>
            <a:ext cx="1396934" cy="461665"/>
          </a:xfrm>
          <a:prstGeom prst="rect">
            <a:avLst/>
          </a:prstGeom>
          <a:noFill/>
        </p:spPr>
        <p:txBody>
          <a:bodyPr wrap="square" rtlCol="0">
            <a:spAutoFit/>
          </a:bodyPr>
          <a:lstStyle/>
          <a:p>
            <a:pPr algn="just"/>
            <a:r>
              <a:rPr lang="en-US" sz="2400" i="1" dirty="0" smtClean="0">
                <a:solidFill>
                  <a:schemeClr val="bg1"/>
                </a:solidFill>
                <a:latin typeface="Times New Roman" panose="02020603050405020304" pitchFamily="18" charset="0"/>
                <a:cs typeface="Times New Roman" panose="02020603050405020304" pitchFamily="18" charset="0"/>
              </a:rPr>
              <a:t>Hình 128</a:t>
            </a:r>
            <a:endParaRPr lang="en-US" sz="2400" i="1" dirty="0">
              <a:solidFill>
                <a:schemeClr val="bg1"/>
              </a:solidFill>
              <a:latin typeface="Times New Roman" panose="02020603050405020304" pitchFamily="18" charset="0"/>
              <a:cs typeface="Times New Roman" panose="02020603050405020304" pitchFamily="18" charset="0"/>
            </a:endParaRPr>
          </a:p>
        </p:txBody>
      </p:sp>
      <p:sp>
        <p:nvSpPr>
          <p:cNvPr id="17" name="TextBox 16"/>
          <p:cNvSpPr txBox="1"/>
          <p:nvPr/>
        </p:nvSpPr>
        <p:spPr>
          <a:xfrm>
            <a:off x="5073683" y="3879976"/>
            <a:ext cx="1396934" cy="461665"/>
          </a:xfrm>
          <a:prstGeom prst="rect">
            <a:avLst/>
          </a:prstGeom>
          <a:noFill/>
        </p:spPr>
        <p:txBody>
          <a:bodyPr wrap="square" rtlCol="0">
            <a:spAutoFit/>
          </a:bodyPr>
          <a:lstStyle/>
          <a:p>
            <a:pPr algn="just"/>
            <a:r>
              <a:rPr lang="en-US" sz="2400" i="1" dirty="0" smtClean="0">
                <a:solidFill>
                  <a:schemeClr val="bg1"/>
                </a:solidFill>
                <a:latin typeface="Times New Roman" panose="02020603050405020304" pitchFamily="18" charset="0"/>
                <a:cs typeface="Times New Roman" panose="02020603050405020304" pitchFamily="18" charset="0"/>
              </a:rPr>
              <a:t>Hình 129</a:t>
            </a:r>
            <a:endParaRPr lang="en-US" sz="2400" i="1" dirty="0">
              <a:solidFill>
                <a:schemeClr val="bg1"/>
              </a:solidFill>
              <a:latin typeface="Times New Roman" panose="02020603050405020304" pitchFamily="18" charset="0"/>
              <a:cs typeface="Times New Roman" panose="02020603050405020304" pitchFamily="18" charset="0"/>
            </a:endParaRPr>
          </a:p>
        </p:txBody>
      </p:sp>
      <p:sp>
        <p:nvSpPr>
          <p:cNvPr id="18" name="TextBox 17"/>
          <p:cNvSpPr txBox="1"/>
          <p:nvPr/>
        </p:nvSpPr>
        <p:spPr>
          <a:xfrm>
            <a:off x="9207533" y="3943671"/>
            <a:ext cx="1396934" cy="461665"/>
          </a:xfrm>
          <a:prstGeom prst="rect">
            <a:avLst/>
          </a:prstGeom>
          <a:noFill/>
        </p:spPr>
        <p:txBody>
          <a:bodyPr wrap="square" rtlCol="0">
            <a:spAutoFit/>
          </a:bodyPr>
          <a:lstStyle/>
          <a:p>
            <a:pPr algn="just"/>
            <a:r>
              <a:rPr lang="en-US" sz="2400" i="1" dirty="0" smtClean="0">
                <a:solidFill>
                  <a:schemeClr val="bg1"/>
                </a:solidFill>
                <a:latin typeface="Times New Roman" panose="02020603050405020304" pitchFamily="18" charset="0"/>
                <a:cs typeface="Times New Roman" panose="02020603050405020304" pitchFamily="18" charset="0"/>
              </a:rPr>
              <a:t>Hình 130</a:t>
            </a:r>
            <a:endParaRPr lang="en-US" sz="2400" i="1" dirty="0">
              <a:solidFill>
                <a:schemeClr val="bg1"/>
              </a:solidFill>
              <a:latin typeface="Times New Roman" panose="02020603050405020304" pitchFamily="18" charset="0"/>
              <a:cs typeface="Times New Roman" panose="02020603050405020304" pitchFamily="18" charset="0"/>
            </a:endParaRPr>
          </a:p>
        </p:txBody>
      </p:sp>
      <p:sp>
        <p:nvSpPr>
          <p:cNvPr id="19" name="TextBox 18"/>
          <p:cNvSpPr txBox="1"/>
          <p:nvPr/>
        </p:nvSpPr>
        <p:spPr>
          <a:xfrm>
            <a:off x="2896301" y="4472593"/>
            <a:ext cx="4354763"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Diện tích hình chữ nhật:</a:t>
            </a:r>
            <a:endParaRPr lang="en-US" sz="2800" dirty="0">
              <a:solidFill>
                <a:schemeClr val="bg1"/>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0" name="TextBox 19"/>
              <p:cNvSpPr txBox="1"/>
              <p:nvPr/>
            </p:nvSpPr>
            <p:spPr>
              <a:xfrm>
                <a:off x="6499893" y="4487981"/>
                <a:ext cx="1635063"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3200" b="0" i="1" smtClean="0">
                              <a:solidFill>
                                <a:schemeClr val="bg1"/>
                              </a:solidFill>
                              <a:latin typeface="Cambria Math"/>
                            </a:rPr>
                          </m:ctrlPr>
                        </m:sSubPr>
                        <m:e>
                          <m:r>
                            <a:rPr lang="en-US" sz="3200" b="0" i="1" smtClean="0">
                              <a:solidFill>
                                <a:schemeClr val="bg1"/>
                              </a:solidFill>
                              <a:latin typeface="Cambria Math" panose="02040503050406030204" pitchFamily="18" charset="0"/>
                            </a:rPr>
                            <m:t>𝑆</m:t>
                          </m:r>
                        </m:e>
                        <m:sub>
                          <m:r>
                            <a:rPr lang="en-US" sz="3200" b="0" i="1" smtClean="0">
                              <a:solidFill>
                                <a:schemeClr val="bg1"/>
                              </a:solidFill>
                              <a:latin typeface="Cambria Math" panose="02040503050406030204" pitchFamily="18" charset="0"/>
                            </a:rPr>
                            <m:t>1</m:t>
                          </m:r>
                        </m:sub>
                      </m:sSub>
                      <m:r>
                        <a:rPr lang="en-US" sz="3200" b="0" i="1" smtClean="0">
                          <a:solidFill>
                            <a:schemeClr val="bg1"/>
                          </a:solidFill>
                          <a:latin typeface="Cambria Math" panose="02040503050406030204" pitchFamily="18" charset="0"/>
                        </a:rPr>
                        <m:t>=</m:t>
                      </m:r>
                      <m:r>
                        <a:rPr lang="en-US" sz="3200" b="0" i="1" smtClean="0">
                          <a:solidFill>
                            <a:schemeClr val="bg1"/>
                          </a:solidFill>
                          <a:latin typeface="Cambria Math" panose="02040503050406030204" pitchFamily="18" charset="0"/>
                        </a:rPr>
                        <m:t>h</m:t>
                      </m:r>
                      <m:r>
                        <a:rPr lang="en-US" sz="3200" b="0" i="1" smtClean="0">
                          <a:solidFill>
                            <a:schemeClr val="bg1"/>
                          </a:solidFill>
                          <a:latin typeface="Cambria Math" panose="02040503050406030204" pitchFamily="18" charset="0"/>
                        </a:rPr>
                        <m:t>.</m:t>
                      </m:r>
                      <m:r>
                        <a:rPr lang="en-US" sz="3200" b="0" i="1" smtClean="0">
                          <a:solidFill>
                            <a:schemeClr val="bg1"/>
                          </a:solidFill>
                          <a:latin typeface="Cambria Math" panose="02040503050406030204" pitchFamily="18" charset="0"/>
                        </a:rPr>
                        <m:t>𝑎</m:t>
                      </m:r>
                    </m:oMath>
                  </m:oMathPara>
                </a14:m>
                <a:endParaRPr lang="en-US" sz="3200" dirty="0">
                  <a:solidFill>
                    <a:schemeClr val="bg1"/>
                  </a:solidFill>
                </a:endParaRPr>
              </a:p>
            </p:txBody>
          </p:sp>
        </mc:Choice>
        <mc:Fallback xmlns="">
          <p:sp>
            <p:nvSpPr>
              <p:cNvPr id="20" name="TextBox 19"/>
              <p:cNvSpPr txBox="1">
                <a:spLocks noRot="1" noChangeAspect="1" noMove="1" noResize="1" noEditPoints="1" noAdjustHandles="1" noChangeArrowheads="1" noChangeShapeType="1" noTextEdit="1"/>
              </p:cNvSpPr>
              <p:nvPr/>
            </p:nvSpPr>
            <p:spPr>
              <a:xfrm>
                <a:off x="6499893" y="4487981"/>
                <a:ext cx="1635063" cy="492443"/>
              </a:xfrm>
              <a:prstGeom prst="rect">
                <a:avLst/>
              </a:prstGeom>
              <a:blipFill rotWithShape="0">
                <a:blip r:embed="rId5"/>
                <a:stretch>
                  <a:fillRect/>
                </a:stretch>
              </a:blipFill>
            </p:spPr>
            <p:txBody>
              <a:bodyPr/>
              <a:lstStyle/>
              <a:p>
                <a:r>
                  <a:rPr lang="en-US">
                    <a:noFill/>
                  </a:rPr>
                  <a:t> </a:t>
                </a:r>
              </a:p>
            </p:txBody>
          </p:sp>
        </mc:Fallback>
      </mc:AlternateContent>
      <p:sp>
        <p:nvSpPr>
          <p:cNvPr id="21" name="TextBox 20"/>
          <p:cNvSpPr txBox="1"/>
          <p:nvPr/>
        </p:nvSpPr>
        <p:spPr>
          <a:xfrm>
            <a:off x="2925577" y="5188179"/>
            <a:ext cx="4354763"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Diện tích tam giác: </a:t>
            </a:r>
            <a:endParaRPr lang="en-US" sz="2800" dirty="0">
              <a:solidFill>
                <a:schemeClr val="bg1"/>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2" name="TextBox 21"/>
              <p:cNvSpPr txBox="1"/>
              <p:nvPr/>
            </p:nvSpPr>
            <p:spPr>
              <a:xfrm>
                <a:off x="6499893" y="4933836"/>
                <a:ext cx="1776448" cy="92198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solidFill>
                            <a:schemeClr val="bg1"/>
                          </a:solidFill>
                          <a:latin typeface="Cambria Math" panose="02040503050406030204" pitchFamily="18" charset="0"/>
                        </a:rPr>
                        <m:t>𝑆</m:t>
                      </m:r>
                      <m:r>
                        <a:rPr lang="en-US" sz="3200" b="0" i="1" smtClean="0">
                          <a:solidFill>
                            <a:schemeClr val="bg1"/>
                          </a:solidFill>
                          <a:latin typeface="Cambria Math" panose="02040503050406030204" pitchFamily="18" charset="0"/>
                        </a:rPr>
                        <m:t>=</m:t>
                      </m:r>
                      <m:f>
                        <m:fPr>
                          <m:ctrlPr>
                            <a:rPr lang="en-US" sz="3200" b="0" i="1" smtClean="0">
                              <a:solidFill>
                                <a:schemeClr val="bg1"/>
                              </a:solidFill>
                              <a:latin typeface="Cambria Math"/>
                            </a:rPr>
                          </m:ctrlPr>
                        </m:fPr>
                        <m:num>
                          <m:r>
                            <a:rPr lang="en-US" sz="3200" b="0" i="1" smtClean="0">
                              <a:solidFill>
                                <a:schemeClr val="bg1"/>
                              </a:solidFill>
                              <a:latin typeface="Cambria Math" panose="02040503050406030204" pitchFamily="18" charset="0"/>
                            </a:rPr>
                            <m:t>1</m:t>
                          </m:r>
                        </m:num>
                        <m:den>
                          <m:r>
                            <a:rPr lang="en-US" sz="3200" b="0" i="1" smtClean="0">
                              <a:solidFill>
                                <a:schemeClr val="bg1"/>
                              </a:solidFill>
                              <a:latin typeface="Cambria Math" panose="02040503050406030204" pitchFamily="18" charset="0"/>
                            </a:rPr>
                            <m:t>2</m:t>
                          </m:r>
                        </m:den>
                      </m:f>
                      <m:r>
                        <a:rPr lang="en-US" sz="3200" b="0" i="1" smtClean="0">
                          <a:solidFill>
                            <a:schemeClr val="bg1"/>
                          </a:solidFill>
                          <a:latin typeface="Cambria Math" panose="02040503050406030204" pitchFamily="18" charset="0"/>
                        </a:rPr>
                        <m:t>h</m:t>
                      </m:r>
                      <m:r>
                        <a:rPr lang="en-US" sz="3200" b="0" i="1" smtClean="0">
                          <a:solidFill>
                            <a:schemeClr val="bg1"/>
                          </a:solidFill>
                          <a:latin typeface="Cambria Math" panose="02040503050406030204" pitchFamily="18" charset="0"/>
                        </a:rPr>
                        <m:t>.</m:t>
                      </m:r>
                      <m:r>
                        <a:rPr lang="en-US" sz="3200" b="0" i="1" smtClean="0">
                          <a:solidFill>
                            <a:schemeClr val="bg1"/>
                          </a:solidFill>
                          <a:latin typeface="Cambria Math" panose="02040503050406030204" pitchFamily="18" charset="0"/>
                        </a:rPr>
                        <m:t>𝑎</m:t>
                      </m:r>
                    </m:oMath>
                  </m:oMathPara>
                </a14:m>
                <a:endParaRPr lang="en-US" sz="3200" dirty="0">
                  <a:solidFill>
                    <a:schemeClr val="bg1"/>
                  </a:solidFill>
                </a:endParaRPr>
              </a:p>
            </p:txBody>
          </p:sp>
        </mc:Choice>
        <mc:Fallback xmlns="">
          <p:sp>
            <p:nvSpPr>
              <p:cNvPr id="22" name="TextBox 21"/>
              <p:cNvSpPr txBox="1">
                <a:spLocks noRot="1" noChangeAspect="1" noMove="1" noResize="1" noEditPoints="1" noAdjustHandles="1" noChangeArrowheads="1" noChangeShapeType="1" noTextEdit="1"/>
              </p:cNvSpPr>
              <p:nvPr/>
            </p:nvSpPr>
            <p:spPr>
              <a:xfrm>
                <a:off x="6499893" y="4933836"/>
                <a:ext cx="1776448" cy="921984"/>
              </a:xfrm>
              <a:prstGeom prst="rect">
                <a:avLst/>
              </a:prstGeom>
              <a:blipFill rotWithShape="0">
                <a:blip r:embed="rId6"/>
                <a:stretch>
                  <a:fillRect/>
                </a:stretch>
              </a:blipFill>
            </p:spPr>
            <p:txBody>
              <a:bodyPr/>
              <a:lstStyle/>
              <a:p>
                <a:r>
                  <a:rPr lang="en-US">
                    <a:noFill/>
                  </a:rPr>
                  <a:t> </a:t>
                </a:r>
              </a:p>
            </p:txBody>
          </p:sp>
        </mc:Fallback>
      </mc:AlternateContent>
      <p:sp>
        <p:nvSpPr>
          <p:cNvPr id="23" name="TextBox 22"/>
          <p:cNvSpPr txBox="1"/>
          <p:nvPr/>
        </p:nvSpPr>
        <p:spPr>
          <a:xfrm>
            <a:off x="2895600" y="5897968"/>
            <a:ext cx="8153457"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Vậy diện tích tam giác bằng nửa diện tích hình chữ nhật</a:t>
            </a:r>
            <a:endParaRPr lang="en-US"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2120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down)">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down)">
                                      <p:cBhvr>
                                        <p:cTn id="22" dur="5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wipe(down)">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wipe(down)">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wipe(down)">
                                      <p:cBhvr>
                                        <p:cTn id="3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19" grpId="0"/>
      <p:bldP spid="20" grpId="0"/>
      <p:bldP spid="21" grpId="0"/>
      <p:bldP spid="22" grpId="0"/>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212375" y="-407684"/>
            <a:ext cx="13935813" cy="7965198"/>
          </a:xfrm>
          <a:prstGeom prst="rect">
            <a:avLst/>
          </a:prstGeom>
        </p:spPr>
      </p:pic>
      <p:sp>
        <p:nvSpPr>
          <p:cNvPr id="6" name="TextBox 5"/>
          <p:cNvSpPr txBox="1"/>
          <p:nvPr/>
        </p:nvSpPr>
        <p:spPr>
          <a:xfrm>
            <a:off x="2256817" y="0"/>
            <a:ext cx="8385242" cy="584775"/>
          </a:xfrm>
          <a:prstGeom prst="rect">
            <a:avLst/>
          </a:prstGeom>
          <a:noFill/>
        </p:spPr>
        <p:txBody>
          <a:bodyPr wrap="square" rtlCol="0">
            <a:spAutoFit/>
          </a:bodyPr>
          <a:lstStyle/>
          <a:p>
            <a:r>
              <a:rPr lang="en-US" sz="3200" dirty="0" smtClean="0">
                <a:solidFill>
                  <a:schemeClr val="bg1"/>
                </a:solidFill>
                <a:latin typeface="Times New Roman" panose="02020603050405020304" pitchFamily="18" charset="0"/>
                <a:cs typeface="Times New Roman" panose="02020603050405020304" pitchFamily="18" charset="0"/>
              </a:rPr>
              <a:t>Hãy chỉ ra các tam giác có cùng diện tích</a:t>
            </a: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2110902" y="1663667"/>
            <a:ext cx="496111" cy="584775"/>
          </a:xfrm>
          <a:prstGeom prst="rect">
            <a:avLst/>
          </a:prstGeom>
          <a:noFill/>
        </p:spPr>
        <p:txBody>
          <a:bodyPr wrap="square" rtlCol="0">
            <a:spAutoFit/>
          </a:bodyPr>
          <a:lstStyle/>
          <a:p>
            <a:r>
              <a:rPr lang="en-US" sz="3200" dirty="0" smtClean="0">
                <a:solidFill>
                  <a:schemeClr val="bg1"/>
                </a:solidFill>
                <a:latin typeface="Times New Roman" panose="02020603050405020304" pitchFamily="18" charset="0"/>
                <a:cs typeface="Times New Roman" panose="02020603050405020304" pitchFamily="18" charset="0"/>
              </a:rPr>
              <a:t>1</a:t>
            </a: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5507475" y="2451608"/>
            <a:ext cx="496111" cy="584775"/>
          </a:xfrm>
          <a:prstGeom prst="rect">
            <a:avLst/>
          </a:prstGeom>
          <a:noFill/>
        </p:spPr>
        <p:txBody>
          <a:bodyPr wrap="square" rtlCol="0">
            <a:spAutoFit/>
          </a:bodyPr>
          <a:lstStyle/>
          <a:p>
            <a:r>
              <a:rPr lang="en-US" sz="3200" dirty="0" smtClean="0">
                <a:solidFill>
                  <a:schemeClr val="bg1"/>
                </a:solidFill>
                <a:latin typeface="Times New Roman" panose="02020603050405020304" pitchFamily="18" charset="0"/>
                <a:cs typeface="Times New Roman" panose="02020603050405020304" pitchFamily="18" charset="0"/>
              </a:rPr>
              <a:t>2</a:t>
            </a: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9709824" y="1196859"/>
            <a:ext cx="496111" cy="584775"/>
          </a:xfrm>
          <a:prstGeom prst="rect">
            <a:avLst/>
          </a:prstGeom>
          <a:noFill/>
        </p:spPr>
        <p:txBody>
          <a:bodyPr wrap="square" rtlCol="0">
            <a:spAutoFit/>
          </a:bodyPr>
          <a:lstStyle/>
          <a:p>
            <a:r>
              <a:rPr lang="en-US" sz="3200" dirty="0" smtClean="0">
                <a:solidFill>
                  <a:schemeClr val="bg1"/>
                </a:solidFill>
                <a:latin typeface="Times New Roman" panose="02020603050405020304" pitchFamily="18" charset="0"/>
                <a:cs typeface="Times New Roman" panose="02020603050405020304" pitchFamily="18" charset="0"/>
              </a:rPr>
              <a:t>3</a:t>
            </a: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10205935" y="4377543"/>
            <a:ext cx="496111" cy="584775"/>
          </a:xfrm>
          <a:prstGeom prst="rect">
            <a:avLst/>
          </a:prstGeom>
          <a:noFill/>
        </p:spPr>
        <p:txBody>
          <a:bodyPr wrap="square" rtlCol="0">
            <a:spAutoFit/>
          </a:bodyPr>
          <a:lstStyle/>
          <a:p>
            <a:r>
              <a:rPr lang="en-US" sz="3200" dirty="0" smtClean="0">
                <a:solidFill>
                  <a:schemeClr val="bg1"/>
                </a:solidFill>
                <a:latin typeface="Times New Roman" panose="02020603050405020304" pitchFamily="18" charset="0"/>
                <a:cs typeface="Times New Roman" panose="02020603050405020304" pitchFamily="18" charset="0"/>
              </a:rPr>
              <a:t>4</a:t>
            </a: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5877126" y="4318441"/>
            <a:ext cx="496111" cy="584775"/>
          </a:xfrm>
          <a:prstGeom prst="rect">
            <a:avLst/>
          </a:prstGeom>
          <a:noFill/>
        </p:spPr>
        <p:txBody>
          <a:bodyPr wrap="square" rtlCol="0">
            <a:spAutoFit/>
          </a:bodyPr>
          <a:lstStyle/>
          <a:p>
            <a:r>
              <a:rPr lang="en-US" sz="3200" dirty="0" smtClean="0">
                <a:solidFill>
                  <a:schemeClr val="bg1"/>
                </a:solidFill>
                <a:latin typeface="Times New Roman" panose="02020603050405020304" pitchFamily="18" charset="0"/>
                <a:cs typeface="Times New Roman" panose="02020603050405020304" pitchFamily="18" charset="0"/>
              </a:rPr>
              <a:t>5</a:t>
            </a: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12" name="TextBox 11"/>
          <p:cNvSpPr txBox="1"/>
          <p:nvPr/>
        </p:nvSpPr>
        <p:spPr>
          <a:xfrm>
            <a:off x="1726659" y="4610828"/>
            <a:ext cx="496111" cy="584775"/>
          </a:xfrm>
          <a:prstGeom prst="rect">
            <a:avLst/>
          </a:prstGeom>
          <a:noFill/>
        </p:spPr>
        <p:txBody>
          <a:bodyPr wrap="square" rtlCol="0">
            <a:spAutoFit/>
          </a:bodyPr>
          <a:lstStyle/>
          <a:p>
            <a:r>
              <a:rPr lang="en-US" sz="3200" dirty="0" smtClean="0">
                <a:solidFill>
                  <a:schemeClr val="bg1"/>
                </a:solidFill>
                <a:latin typeface="Times New Roman" panose="02020603050405020304" pitchFamily="18" charset="0"/>
                <a:cs typeface="Times New Roman" panose="02020603050405020304" pitchFamily="18" charset="0"/>
              </a:rPr>
              <a:t>6</a:t>
            </a: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13" name="TextBox 12"/>
          <p:cNvSpPr txBox="1"/>
          <p:nvPr/>
        </p:nvSpPr>
        <p:spPr>
          <a:xfrm>
            <a:off x="1988494" y="5937977"/>
            <a:ext cx="8769486" cy="584775"/>
          </a:xfrm>
          <a:prstGeom prst="rect">
            <a:avLst/>
          </a:prstGeom>
          <a:noFill/>
        </p:spPr>
        <p:txBody>
          <a:bodyPr wrap="square" rtlCol="0">
            <a:spAutoFit/>
          </a:bodyPr>
          <a:lstStyle/>
          <a:p>
            <a:r>
              <a:rPr lang="en-US" sz="3200" dirty="0" smtClean="0">
                <a:solidFill>
                  <a:schemeClr val="bg1"/>
                </a:solidFill>
                <a:latin typeface="Times New Roman" panose="02020603050405020304" pitchFamily="18" charset="0"/>
                <a:cs typeface="Times New Roman" panose="02020603050405020304" pitchFamily="18" charset="0"/>
              </a:rPr>
              <a:t>Hai tam giác có diện tích bằng nhau thì bằng nhau?</a:t>
            </a:r>
            <a:endParaRPr lang="en-US" sz="32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5305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12192000" cy="646331"/>
          </a:xfrm>
          <a:prstGeom prst="rect">
            <a:avLst/>
          </a:prstGeom>
          <a:solidFill>
            <a:schemeClr val="accent6">
              <a:lumMod val="75000"/>
            </a:schemeClr>
          </a:solidFill>
        </p:spPr>
        <p:txBody>
          <a:bodyPr wrap="square" rtlCol="0">
            <a:spAutoFit/>
          </a:bodyPr>
          <a:lstStyle/>
          <a:p>
            <a:pPr algn="ctr"/>
            <a:r>
              <a:rPr lang="en-US" sz="3600" b="1" dirty="0" smtClean="0">
                <a:solidFill>
                  <a:srgbClr val="FFFF00"/>
                </a:solidFill>
                <a:latin typeface="Times New Roman" panose="02020603050405020304" pitchFamily="18" charset="0"/>
                <a:cs typeface="Times New Roman" panose="02020603050405020304" pitchFamily="18" charset="0"/>
              </a:rPr>
              <a:t>BÀI TẬP</a:t>
            </a:r>
            <a:endParaRPr lang="en-US" sz="3600" b="1" dirty="0">
              <a:solidFill>
                <a:srgbClr val="FFFF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529049" y="675513"/>
            <a:ext cx="2155785" cy="584775"/>
          </a:xfrm>
          <a:prstGeom prst="rect">
            <a:avLst/>
          </a:prstGeom>
          <a:noFill/>
        </p:spPr>
        <p:txBody>
          <a:bodyPr wrap="square" rtlCol="0">
            <a:spAutoFit/>
          </a:bodyPr>
          <a:lstStyle/>
          <a:p>
            <a:r>
              <a:rPr lang="en-US" sz="3200" b="1" u="sng" dirty="0" smtClean="0">
                <a:solidFill>
                  <a:srgbClr val="C00000"/>
                </a:solidFill>
                <a:latin typeface="Times New Roman" panose="02020603050405020304" pitchFamily="18" charset="0"/>
                <a:cs typeface="Times New Roman" panose="02020603050405020304" pitchFamily="18" charset="0"/>
              </a:rPr>
              <a:t>BÀI 17/121</a:t>
            </a:r>
            <a:endParaRPr lang="en-US" sz="3200" b="1" u="sng" dirty="0">
              <a:solidFill>
                <a:srgbClr val="C0000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2768098" y="685151"/>
            <a:ext cx="6313252" cy="954107"/>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Giải thích vì sao ta có đẳng thức:</a:t>
            </a:r>
          </a:p>
          <a:p>
            <a:pPr algn="just"/>
            <a:r>
              <a:rPr lang="en-US" sz="2800" dirty="0" smtClean="0">
                <a:solidFill>
                  <a:schemeClr val="bg1"/>
                </a:solidFill>
                <a:latin typeface="Times New Roman" panose="02020603050405020304" pitchFamily="18" charset="0"/>
                <a:cs typeface="Times New Roman" panose="02020603050405020304" pitchFamily="18" charset="0"/>
              </a:rPr>
              <a:t>AB . OM = OA . OB</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43" name="TextBox 42"/>
          <p:cNvSpPr txBox="1"/>
          <p:nvPr/>
        </p:nvSpPr>
        <p:spPr>
          <a:xfrm>
            <a:off x="465291" y="1691831"/>
            <a:ext cx="1188411" cy="523220"/>
          </a:xfrm>
          <a:prstGeom prst="rect">
            <a:avLst/>
          </a:prstGeom>
          <a:noFill/>
        </p:spPr>
        <p:txBody>
          <a:bodyPr wrap="square" rtlCol="0">
            <a:spAutoFit/>
          </a:bodyPr>
          <a:lstStyle/>
          <a:p>
            <a:r>
              <a:rPr lang="en-US" sz="2800" dirty="0" smtClean="0">
                <a:solidFill>
                  <a:schemeClr val="bg1"/>
                </a:solidFill>
                <a:latin typeface="Times New Roman" panose="02020603050405020304" pitchFamily="18" charset="0"/>
                <a:cs typeface="Times New Roman" panose="02020603050405020304" pitchFamily="18" charset="0"/>
              </a:rPr>
              <a:t>Ta có:</a:t>
            </a:r>
            <a:endParaRPr lang="en-US" sz="2800" dirty="0">
              <a:solidFill>
                <a:schemeClr val="bg1"/>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4" name="TextBox 43"/>
              <p:cNvSpPr txBox="1"/>
              <p:nvPr/>
            </p:nvSpPr>
            <p:spPr>
              <a:xfrm>
                <a:off x="602007" y="2223766"/>
                <a:ext cx="2996590" cy="92198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3200" i="1" smtClean="0">
                              <a:solidFill>
                                <a:schemeClr val="bg1"/>
                              </a:solidFill>
                              <a:latin typeface="Cambria Math"/>
                            </a:rPr>
                          </m:ctrlPr>
                        </m:sSubPr>
                        <m:e>
                          <m:r>
                            <a:rPr lang="en-US" sz="3200" b="0" i="1" smtClean="0">
                              <a:solidFill>
                                <a:schemeClr val="bg1"/>
                              </a:solidFill>
                              <a:latin typeface="Cambria Math" panose="02040503050406030204" pitchFamily="18" charset="0"/>
                            </a:rPr>
                            <m:t>𝑆</m:t>
                          </m:r>
                        </m:e>
                        <m:sub>
                          <m:r>
                            <a:rPr lang="en-US" sz="3200" b="0" i="1" smtClean="0">
                              <a:solidFill>
                                <a:schemeClr val="bg1"/>
                              </a:solidFill>
                              <a:latin typeface="Cambria Math" panose="02040503050406030204" pitchFamily="18" charset="0"/>
                            </a:rPr>
                            <m:t>𝐴𝑂𝐵</m:t>
                          </m:r>
                        </m:sub>
                      </m:sSub>
                      <m:r>
                        <a:rPr lang="en-US" sz="3200" b="0" i="1" smtClean="0">
                          <a:solidFill>
                            <a:schemeClr val="bg1"/>
                          </a:solidFill>
                          <a:latin typeface="Cambria Math" panose="02040503050406030204" pitchFamily="18" charset="0"/>
                        </a:rPr>
                        <m:t>=</m:t>
                      </m:r>
                      <m:f>
                        <m:fPr>
                          <m:ctrlPr>
                            <a:rPr lang="en-US" sz="3200" b="0" i="1" smtClean="0">
                              <a:solidFill>
                                <a:schemeClr val="bg1"/>
                              </a:solidFill>
                              <a:latin typeface="Cambria Math"/>
                            </a:rPr>
                          </m:ctrlPr>
                        </m:fPr>
                        <m:num>
                          <m:r>
                            <a:rPr lang="en-US" sz="3200" b="0" i="1" smtClean="0">
                              <a:solidFill>
                                <a:schemeClr val="bg1"/>
                              </a:solidFill>
                              <a:latin typeface="Cambria Math" panose="02040503050406030204" pitchFamily="18" charset="0"/>
                            </a:rPr>
                            <m:t>1</m:t>
                          </m:r>
                        </m:num>
                        <m:den>
                          <m:r>
                            <a:rPr lang="en-US" sz="3200" b="0" i="1" smtClean="0">
                              <a:solidFill>
                                <a:schemeClr val="bg1"/>
                              </a:solidFill>
                              <a:latin typeface="Cambria Math" panose="02040503050406030204" pitchFamily="18" charset="0"/>
                            </a:rPr>
                            <m:t>2</m:t>
                          </m:r>
                        </m:den>
                      </m:f>
                      <m:r>
                        <a:rPr lang="en-US" sz="3200" b="0" i="1" smtClean="0">
                          <a:solidFill>
                            <a:schemeClr val="bg1"/>
                          </a:solidFill>
                          <a:latin typeface="Cambria Math" panose="02040503050406030204" pitchFamily="18" charset="0"/>
                        </a:rPr>
                        <m:t>𝐴𝑂</m:t>
                      </m:r>
                      <m:r>
                        <a:rPr lang="en-US" sz="3200" b="0" i="1" smtClean="0">
                          <a:solidFill>
                            <a:schemeClr val="bg1"/>
                          </a:solidFill>
                          <a:latin typeface="Cambria Math" panose="02040503050406030204" pitchFamily="18" charset="0"/>
                        </a:rPr>
                        <m:t>.</m:t>
                      </m:r>
                      <m:r>
                        <a:rPr lang="en-US" sz="3200" b="0" i="1" smtClean="0">
                          <a:solidFill>
                            <a:schemeClr val="bg1"/>
                          </a:solidFill>
                          <a:latin typeface="Cambria Math" panose="02040503050406030204" pitchFamily="18" charset="0"/>
                        </a:rPr>
                        <m:t>𝑂𝐵</m:t>
                      </m:r>
                    </m:oMath>
                  </m:oMathPara>
                </a14:m>
                <a:endParaRPr lang="en-US" sz="3200" dirty="0">
                  <a:solidFill>
                    <a:schemeClr val="bg1"/>
                  </a:solidFill>
                </a:endParaRPr>
              </a:p>
            </p:txBody>
          </p:sp>
        </mc:Choice>
        <mc:Fallback xmlns="">
          <p:sp>
            <p:nvSpPr>
              <p:cNvPr id="44" name="TextBox 43"/>
              <p:cNvSpPr txBox="1">
                <a:spLocks noRot="1" noChangeAspect="1" noMove="1" noResize="1" noEditPoints="1" noAdjustHandles="1" noChangeArrowheads="1" noChangeShapeType="1" noTextEdit="1"/>
              </p:cNvSpPr>
              <p:nvPr/>
            </p:nvSpPr>
            <p:spPr>
              <a:xfrm>
                <a:off x="602007" y="2223766"/>
                <a:ext cx="2996590" cy="921984"/>
              </a:xfrm>
              <a:prstGeom prst="rect">
                <a:avLst/>
              </a:prstGeom>
              <a:blipFill rotWithShape="0">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5" name="TextBox 44"/>
              <p:cNvSpPr txBox="1"/>
              <p:nvPr/>
            </p:nvSpPr>
            <p:spPr>
              <a:xfrm>
                <a:off x="529049" y="4378101"/>
                <a:ext cx="4277325" cy="92198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solidFill>
                            <a:schemeClr val="bg1"/>
                          </a:solidFill>
                          <a:latin typeface="Cambria Math" panose="02040503050406030204" pitchFamily="18" charset="0"/>
                        </a:rPr>
                        <m:t>⇒</m:t>
                      </m:r>
                      <m:f>
                        <m:fPr>
                          <m:ctrlPr>
                            <a:rPr lang="en-US" sz="3200" b="0" i="1" smtClean="0">
                              <a:solidFill>
                                <a:schemeClr val="bg1"/>
                              </a:solidFill>
                              <a:latin typeface="Cambria Math"/>
                            </a:rPr>
                          </m:ctrlPr>
                        </m:fPr>
                        <m:num>
                          <m:r>
                            <a:rPr lang="en-US" sz="3200" b="0" i="1" smtClean="0">
                              <a:solidFill>
                                <a:schemeClr val="bg1"/>
                              </a:solidFill>
                              <a:latin typeface="Cambria Math" panose="02040503050406030204" pitchFamily="18" charset="0"/>
                            </a:rPr>
                            <m:t>1</m:t>
                          </m:r>
                        </m:num>
                        <m:den>
                          <m:r>
                            <a:rPr lang="en-US" sz="3200" b="0" i="1" smtClean="0">
                              <a:solidFill>
                                <a:schemeClr val="bg1"/>
                              </a:solidFill>
                              <a:latin typeface="Cambria Math" panose="02040503050406030204" pitchFamily="18" charset="0"/>
                            </a:rPr>
                            <m:t>2</m:t>
                          </m:r>
                        </m:den>
                      </m:f>
                      <m:r>
                        <a:rPr lang="en-US" sz="3200" b="0" i="1" smtClean="0">
                          <a:solidFill>
                            <a:schemeClr val="bg1"/>
                          </a:solidFill>
                          <a:latin typeface="Cambria Math" panose="02040503050406030204" pitchFamily="18" charset="0"/>
                        </a:rPr>
                        <m:t>𝐴𝑂</m:t>
                      </m:r>
                      <m:r>
                        <a:rPr lang="en-US" sz="3200" b="0" i="1" smtClean="0">
                          <a:solidFill>
                            <a:schemeClr val="bg1"/>
                          </a:solidFill>
                          <a:latin typeface="Cambria Math" panose="02040503050406030204" pitchFamily="18" charset="0"/>
                        </a:rPr>
                        <m:t>.</m:t>
                      </m:r>
                      <m:r>
                        <a:rPr lang="en-US" sz="3200" b="0" i="1" smtClean="0">
                          <a:solidFill>
                            <a:schemeClr val="bg1"/>
                          </a:solidFill>
                          <a:latin typeface="Cambria Math" panose="02040503050406030204" pitchFamily="18" charset="0"/>
                        </a:rPr>
                        <m:t>𝑂𝐵</m:t>
                      </m:r>
                      <m:r>
                        <a:rPr lang="en-US" sz="3200" b="0" i="1" smtClean="0">
                          <a:solidFill>
                            <a:schemeClr val="bg1"/>
                          </a:solidFill>
                          <a:latin typeface="Cambria Math" panose="02040503050406030204" pitchFamily="18" charset="0"/>
                        </a:rPr>
                        <m:t>=</m:t>
                      </m:r>
                      <m:f>
                        <m:fPr>
                          <m:ctrlPr>
                            <a:rPr lang="en-US" sz="3200" b="0" i="1" smtClean="0">
                              <a:solidFill>
                                <a:schemeClr val="bg1"/>
                              </a:solidFill>
                              <a:latin typeface="Cambria Math"/>
                            </a:rPr>
                          </m:ctrlPr>
                        </m:fPr>
                        <m:num>
                          <m:r>
                            <a:rPr lang="en-US" sz="3200" b="0" i="1" smtClean="0">
                              <a:solidFill>
                                <a:schemeClr val="bg1"/>
                              </a:solidFill>
                              <a:latin typeface="Cambria Math" panose="02040503050406030204" pitchFamily="18" charset="0"/>
                            </a:rPr>
                            <m:t>1</m:t>
                          </m:r>
                        </m:num>
                        <m:den>
                          <m:r>
                            <a:rPr lang="en-US" sz="3200" b="0" i="1" smtClean="0">
                              <a:solidFill>
                                <a:schemeClr val="bg1"/>
                              </a:solidFill>
                              <a:latin typeface="Cambria Math" panose="02040503050406030204" pitchFamily="18" charset="0"/>
                            </a:rPr>
                            <m:t>2</m:t>
                          </m:r>
                        </m:den>
                      </m:f>
                      <m:r>
                        <a:rPr lang="en-US" sz="3200" b="0" i="1" smtClean="0">
                          <a:solidFill>
                            <a:schemeClr val="bg1"/>
                          </a:solidFill>
                          <a:latin typeface="Cambria Math" panose="02040503050406030204" pitchFamily="18" charset="0"/>
                        </a:rPr>
                        <m:t>𝑂𝑀</m:t>
                      </m:r>
                      <m:r>
                        <a:rPr lang="en-US" sz="3200" b="0" i="1" smtClean="0">
                          <a:solidFill>
                            <a:schemeClr val="bg1"/>
                          </a:solidFill>
                          <a:latin typeface="Cambria Math" panose="02040503050406030204" pitchFamily="18" charset="0"/>
                        </a:rPr>
                        <m:t>.</m:t>
                      </m:r>
                      <m:r>
                        <a:rPr lang="en-US" sz="3200" b="0" i="1" smtClean="0">
                          <a:solidFill>
                            <a:schemeClr val="bg1"/>
                          </a:solidFill>
                          <a:latin typeface="Cambria Math" panose="02040503050406030204" pitchFamily="18" charset="0"/>
                        </a:rPr>
                        <m:t>𝐴𝐵</m:t>
                      </m:r>
                    </m:oMath>
                  </m:oMathPara>
                </a14:m>
                <a:endParaRPr lang="en-US" sz="3200" dirty="0">
                  <a:solidFill>
                    <a:schemeClr val="bg1"/>
                  </a:solidFill>
                </a:endParaRPr>
              </a:p>
            </p:txBody>
          </p:sp>
        </mc:Choice>
        <mc:Fallback xmlns="">
          <p:sp>
            <p:nvSpPr>
              <p:cNvPr id="45" name="TextBox 44"/>
              <p:cNvSpPr txBox="1">
                <a:spLocks noRot="1" noChangeAspect="1" noMove="1" noResize="1" noEditPoints="1" noAdjustHandles="1" noChangeArrowheads="1" noChangeShapeType="1" noTextEdit="1"/>
              </p:cNvSpPr>
              <p:nvPr/>
            </p:nvSpPr>
            <p:spPr>
              <a:xfrm>
                <a:off x="529049" y="4378101"/>
                <a:ext cx="4277325" cy="921984"/>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TextBox 45"/>
              <p:cNvSpPr txBox="1"/>
              <p:nvPr/>
            </p:nvSpPr>
            <p:spPr>
              <a:xfrm>
                <a:off x="560871" y="5638371"/>
                <a:ext cx="3685240"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solidFill>
                            <a:schemeClr val="bg1"/>
                          </a:solidFill>
                          <a:latin typeface="Cambria Math" panose="02040503050406030204" pitchFamily="18" charset="0"/>
                        </a:rPr>
                        <m:t>⇒</m:t>
                      </m:r>
                      <m:r>
                        <a:rPr lang="en-US" sz="3200" b="0" i="1" smtClean="0">
                          <a:solidFill>
                            <a:schemeClr val="bg1"/>
                          </a:solidFill>
                          <a:latin typeface="Cambria Math" panose="02040503050406030204" pitchFamily="18" charset="0"/>
                        </a:rPr>
                        <m:t>𝐴𝑂</m:t>
                      </m:r>
                      <m:r>
                        <a:rPr lang="en-US" sz="3200" b="0" i="1" smtClean="0">
                          <a:solidFill>
                            <a:schemeClr val="bg1"/>
                          </a:solidFill>
                          <a:latin typeface="Cambria Math" panose="02040503050406030204" pitchFamily="18" charset="0"/>
                        </a:rPr>
                        <m:t>.</m:t>
                      </m:r>
                      <m:r>
                        <a:rPr lang="en-US" sz="3200" b="0" i="1" smtClean="0">
                          <a:solidFill>
                            <a:schemeClr val="bg1"/>
                          </a:solidFill>
                          <a:latin typeface="Cambria Math" panose="02040503050406030204" pitchFamily="18" charset="0"/>
                        </a:rPr>
                        <m:t>𝑂𝐵</m:t>
                      </m:r>
                      <m:r>
                        <a:rPr lang="en-US" sz="3200" b="0" i="1" smtClean="0">
                          <a:solidFill>
                            <a:schemeClr val="bg1"/>
                          </a:solidFill>
                          <a:latin typeface="Cambria Math" panose="02040503050406030204" pitchFamily="18" charset="0"/>
                        </a:rPr>
                        <m:t>=</m:t>
                      </m:r>
                      <m:r>
                        <a:rPr lang="en-US" sz="3200" b="0" i="1" smtClean="0">
                          <a:solidFill>
                            <a:schemeClr val="bg1"/>
                          </a:solidFill>
                          <a:latin typeface="Cambria Math" panose="02040503050406030204" pitchFamily="18" charset="0"/>
                        </a:rPr>
                        <m:t>𝑂𝑀</m:t>
                      </m:r>
                      <m:r>
                        <a:rPr lang="en-US" sz="3200" b="0" i="1" smtClean="0">
                          <a:solidFill>
                            <a:schemeClr val="bg1"/>
                          </a:solidFill>
                          <a:latin typeface="Cambria Math" panose="02040503050406030204" pitchFamily="18" charset="0"/>
                        </a:rPr>
                        <m:t>.</m:t>
                      </m:r>
                      <m:r>
                        <a:rPr lang="en-US" sz="3200" b="0" i="1" smtClean="0">
                          <a:solidFill>
                            <a:schemeClr val="bg1"/>
                          </a:solidFill>
                          <a:latin typeface="Cambria Math" panose="02040503050406030204" pitchFamily="18" charset="0"/>
                        </a:rPr>
                        <m:t>𝐴𝐵</m:t>
                      </m:r>
                    </m:oMath>
                  </m:oMathPara>
                </a14:m>
                <a:endParaRPr lang="en-US" sz="3200" dirty="0">
                  <a:solidFill>
                    <a:schemeClr val="bg1"/>
                  </a:solidFill>
                </a:endParaRPr>
              </a:p>
            </p:txBody>
          </p:sp>
        </mc:Choice>
        <mc:Fallback xmlns="">
          <p:sp>
            <p:nvSpPr>
              <p:cNvPr id="46" name="TextBox 45"/>
              <p:cNvSpPr txBox="1">
                <a:spLocks noRot="1" noChangeAspect="1" noMove="1" noResize="1" noEditPoints="1" noAdjustHandles="1" noChangeArrowheads="1" noChangeShapeType="1" noTextEdit="1"/>
              </p:cNvSpPr>
              <p:nvPr/>
            </p:nvSpPr>
            <p:spPr>
              <a:xfrm>
                <a:off x="560871" y="5638371"/>
                <a:ext cx="3685240" cy="492443"/>
              </a:xfrm>
              <a:prstGeom prst="rect">
                <a:avLst/>
              </a:prstGeom>
              <a:blipFill rotWithShape="0">
                <a:blip r:embed="rId4"/>
                <a:stretch>
                  <a:fillRect/>
                </a:stretch>
              </a:blipFill>
            </p:spPr>
            <p:txBody>
              <a:bodyPr/>
              <a:lstStyle/>
              <a:p>
                <a:r>
                  <a:rPr lang="en-US">
                    <a:noFill/>
                  </a:rPr>
                  <a:t> </a:t>
                </a:r>
              </a:p>
            </p:txBody>
          </p:sp>
        </mc:Fallback>
      </mc:AlternateContent>
      <p:grpSp>
        <p:nvGrpSpPr>
          <p:cNvPr id="23" name="Group 22"/>
          <p:cNvGrpSpPr/>
          <p:nvPr/>
        </p:nvGrpSpPr>
        <p:grpSpPr>
          <a:xfrm>
            <a:off x="7557881" y="1340013"/>
            <a:ext cx="3862392" cy="2814913"/>
            <a:chOff x="7557881" y="1340013"/>
            <a:chExt cx="3862392" cy="2814913"/>
          </a:xfrm>
        </p:grpSpPr>
        <p:sp>
          <p:nvSpPr>
            <p:cNvPr id="3" name="Right Triangle 2"/>
            <p:cNvSpPr/>
            <p:nvPr/>
          </p:nvSpPr>
          <p:spPr>
            <a:xfrm>
              <a:off x="7772400" y="1838528"/>
              <a:ext cx="3054485" cy="1819072"/>
            </a:xfrm>
            <a:prstGeom prst="rtTriangl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772400" y="3404681"/>
              <a:ext cx="291830" cy="252919"/>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flipV="1">
              <a:off x="7772400" y="2314661"/>
              <a:ext cx="827916" cy="1342939"/>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7577846" y="1340013"/>
              <a:ext cx="622571" cy="523220"/>
            </a:xfrm>
            <a:prstGeom prst="rect">
              <a:avLst/>
            </a:prstGeom>
            <a:noFill/>
          </p:spPr>
          <p:txBody>
            <a:bodyPr wrap="square" rtlCol="0">
              <a:spAutoFit/>
            </a:bodyPr>
            <a:lstStyle/>
            <a:p>
              <a:pPr algn="just"/>
              <a:r>
                <a:rPr lang="en-US" sz="2800" dirty="0">
                  <a:solidFill>
                    <a:schemeClr val="bg1"/>
                  </a:solidFill>
                  <a:latin typeface="Times New Roman" panose="02020603050405020304" pitchFamily="18" charset="0"/>
                  <a:cs typeface="Times New Roman" panose="02020603050405020304" pitchFamily="18" charset="0"/>
                </a:rPr>
                <a:t>A</a:t>
              </a:r>
            </a:p>
          </p:txBody>
        </p:sp>
        <p:sp>
          <p:nvSpPr>
            <p:cNvPr id="33" name="TextBox 32"/>
            <p:cNvSpPr txBox="1"/>
            <p:nvPr/>
          </p:nvSpPr>
          <p:spPr>
            <a:xfrm>
              <a:off x="7557881" y="3631706"/>
              <a:ext cx="622571"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O</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34" name="TextBox 33"/>
            <p:cNvSpPr txBox="1"/>
            <p:nvPr/>
          </p:nvSpPr>
          <p:spPr>
            <a:xfrm>
              <a:off x="10797702" y="3631706"/>
              <a:ext cx="622571" cy="523220"/>
            </a:xfrm>
            <a:prstGeom prst="rect">
              <a:avLst/>
            </a:prstGeom>
            <a:noFill/>
          </p:spPr>
          <p:txBody>
            <a:bodyPr wrap="square" rtlCol="0">
              <a:spAutoFi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B</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35" name="TextBox 34"/>
            <p:cNvSpPr txBox="1"/>
            <p:nvPr/>
          </p:nvSpPr>
          <p:spPr>
            <a:xfrm>
              <a:off x="8531667" y="1896101"/>
              <a:ext cx="622571" cy="523220"/>
            </a:xfrm>
            <a:prstGeom prst="rect">
              <a:avLst/>
            </a:prstGeom>
            <a:noFill/>
          </p:spPr>
          <p:txBody>
            <a:bodyPr wrap="square" rtlCol="0">
              <a:spAutoFit/>
            </a:bodyPr>
            <a:lstStyle/>
            <a:p>
              <a:pPr algn="just"/>
              <a:r>
                <a:rPr lang="en-US" sz="2800" dirty="0">
                  <a:solidFill>
                    <a:schemeClr val="bg1"/>
                  </a:solidFill>
                  <a:latin typeface="Times New Roman" panose="02020603050405020304" pitchFamily="18" charset="0"/>
                  <a:cs typeface="Times New Roman" panose="02020603050405020304" pitchFamily="18" charset="0"/>
                </a:rPr>
                <a:t>M</a:t>
              </a:r>
            </a:p>
          </p:txBody>
        </p:sp>
        <p:cxnSp>
          <p:nvCxnSpPr>
            <p:cNvPr id="16" name="Straight Connector 15"/>
            <p:cNvCxnSpPr/>
            <p:nvPr/>
          </p:nvCxnSpPr>
          <p:spPr>
            <a:xfrm>
              <a:off x="8476231" y="2531320"/>
              <a:ext cx="213499" cy="12646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8672946" y="2446020"/>
              <a:ext cx="124344" cy="209956"/>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47" name="TextBox 46"/>
          <p:cNvSpPr txBox="1"/>
          <p:nvPr/>
        </p:nvSpPr>
        <p:spPr>
          <a:xfrm>
            <a:off x="4061346" y="2516242"/>
            <a:ext cx="3117666" cy="430887"/>
          </a:xfrm>
          <a:prstGeom prst="rect">
            <a:avLst/>
          </a:prstGeom>
          <a:noFill/>
        </p:spPr>
        <p:txBody>
          <a:bodyPr wrap="square" rtlCol="0">
            <a:spAutoFit/>
          </a:bodyPr>
          <a:lstStyle/>
          <a:p>
            <a:r>
              <a:rPr lang="en-US" sz="2200" i="1" dirty="0" smtClean="0">
                <a:solidFill>
                  <a:schemeClr val="bg1"/>
                </a:solidFill>
                <a:latin typeface="Times New Roman" panose="02020603050405020304" pitchFamily="18" charset="0"/>
                <a:cs typeface="Times New Roman" panose="02020603050405020304" pitchFamily="18" charset="0"/>
              </a:rPr>
              <a:t>( AO đường cao, OB đáy)</a:t>
            </a:r>
            <a:endParaRPr lang="en-US" sz="2200" i="1" dirty="0">
              <a:solidFill>
                <a:schemeClr val="bg1"/>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8" name="TextBox 47"/>
              <p:cNvSpPr txBox="1"/>
              <p:nvPr/>
            </p:nvSpPr>
            <p:spPr>
              <a:xfrm>
                <a:off x="602007" y="3170714"/>
                <a:ext cx="3068725" cy="92198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3200" i="1" smtClean="0">
                              <a:solidFill>
                                <a:schemeClr val="bg1"/>
                              </a:solidFill>
                              <a:latin typeface="Cambria Math"/>
                            </a:rPr>
                          </m:ctrlPr>
                        </m:sSubPr>
                        <m:e>
                          <m:r>
                            <a:rPr lang="en-US" sz="3200" b="0" i="1" smtClean="0">
                              <a:solidFill>
                                <a:schemeClr val="bg1"/>
                              </a:solidFill>
                              <a:latin typeface="Cambria Math" panose="02040503050406030204" pitchFamily="18" charset="0"/>
                            </a:rPr>
                            <m:t>𝑆</m:t>
                          </m:r>
                        </m:e>
                        <m:sub>
                          <m:r>
                            <a:rPr lang="en-US" sz="3200" b="0" i="1" smtClean="0">
                              <a:solidFill>
                                <a:schemeClr val="bg1"/>
                              </a:solidFill>
                              <a:latin typeface="Cambria Math" panose="02040503050406030204" pitchFamily="18" charset="0"/>
                            </a:rPr>
                            <m:t>𝐴𝑂𝐵</m:t>
                          </m:r>
                        </m:sub>
                      </m:sSub>
                      <m:r>
                        <a:rPr lang="en-US" sz="3200" b="0" i="1" smtClean="0">
                          <a:solidFill>
                            <a:schemeClr val="bg1"/>
                          </a:solidFill>
                          <a:latin typeface="Cambria Math" panose="02040503050406030204" pitchFamily="18" charset="0"/>
                        </a:rPr>
                        <m:t>=</m:t>
                      </m:r>
                      <m:f>
                        <m:fPr>
                          <m:ctrlPr>
                            <a:rPr lang="en-US" sz="3200" b="0" i="1" smtClean="0">
                              <a:solidFill>
                                <a:schemeClr val="bg1"/>
                              </a:solidFill>
                              <a:latin typeface="Cambria Math"/>
                            </a:rPr>
                          </m:ctrlPr>
                        </m:fPr>
                        <m:num>
                          <m:r>
                            <a:rPr lang="en-US" sz="3200" b="0" i="1" smtClean="0">
                              <a:solidFill>
                                <a:schemeClr val="bg1"/>
                              </a:solidFill>
                              <a:latin typeface="Cambria Math" panose="02040503050406030204" pitchFamily="18" charset="0"/>
                            </a:rPr>
                            <m:t>1</m:t>
                          </m:r>
                        </m:num>
                        <m:den>
                          <m:r>
                            <a:rPr lang="en-US" sz="3200" b="0" i="1" smtClean="0">
                              <a:solidFill>
                                <a:schemeClr val="bg1"/>
                              </a:solidFill>
                              <a:latin typeface="Cambria Math" panose="02040503050406030204" pitchFamily="18" charset="0"/>
                            </a:rPr>
                            <m:t>2</m:t>
                          </m:r>
                        </m:den>
                      </m:f>
                      <m:r>
                        <a:rPr lang="en-US" sz="3200" b="0" i="1" smtClean="0">
                          <a:solidFill>
                            <a:schemeClr val="bg1"/>
                          </a:solidFill>
                          <a:latin typeface="Cambria Math" panose="02040503050406030204" pitchFamily="18" charset="0"/>
                        </a:rPr>
                        <m:t>𝑂𝑀</m:t>
                      </m:r>
                      <m:r>
                        <a:rPr lang="en-US" sz="3200" b="0" i="1" smtClean="0">
                          <a:solidFill>
                            <a:schemeClr val="bg1"/>
                          </a:solidFill>
                          <a:latin typeface="Cambria Math" panose="02040503050406030204" pitchFamily="18" charset="0"/>
                        </a:rPr>
                        <m:t>.</m:t>
                      </m:r>
                      <m:r>
                        <a:rPr lang="en-US" sz="3200" b="0" i="1" smtClean="0">
                          <a:solidFill>
                            <a:schemeClr val="bg1"/>
                          </a:solidFill>
                          <a:latin typeface="Cambria Math" panose="02040503050406030204" pitchFamily="18" charset="0"/>
                        </a:rPr>
                        <m:t>𝐴𝐵</m:t>
                      </m:r>
                    </m:oMath>
                  </m:oMathPara>
                </a14:m>
                <a:endParaRPr lang="en-US" sz="3200" dirty="0">
                  <a:solidFill>
                    <a:schemeClr val="bg1"/>
                  </a:solidFill>
                </a:endParaRPr>
              </a:p>
            </p:txBody>
          </p:sp>
        </mc:Choice>
        <mc:Fallback xmlns="">
          <p:sp>
            <p:nvSpPr>
              <p:cNvPr id="48" name="TextBox 47"/>
              <p:cNvSpPr txBox="1">
                <a:spLocks noRot="1" noChangeAspect="1" noMove="1" noResize="1" noEditPoints="1" noAdjustHandles="1" noChangeArrowheads="1" noChangeShapeType="1" noTextEdit="1"/>
              </p:cNvSpPr>
              <p:nvPr/>
            </p:nvSpPr>
            <p:spPr>
              <a:xfrm>
                <a:off x="602007" y="3170714"/>
                <a:ext cx="3068725" cy="921984"/>
              </a:xfrm>
              <a:prstGeom prst="rect">
                <a:avLst/>
              </a:prstGeom>
              <a:blipFill rotWithShape="0">
                <a:blip r:embed="rId5"/>
                <a:stretch>
                  <a:fillRect/>
                </a:stretch>
              </a:blipFill>
            </p:spPr>
            <p:txBody>
              <a:bodyPr/>
              <a:lstStyle/>
              <a:p>
                <a:r>
                  <a:rPr lang="en-US">
                    <a:noFill/>
                  </a:rPr>
                  <a:t> </a:t>
                </a:r>
              </a:p>
            </p:txBody>
          </p:sp>
        </mc:Fallback>
      </mc:AlternateContent>
      <p:sp>
        <p:nvSpPr>
          <p:cNvPr id="49" name="TextBox 48"/>
          <p:cNvSpPr txBox="1"/>
          <p:nvPr/>
        </p:nvSpPr>
        <p:spPr>
          <a:xfrm>
            <a:off x="4016181" y="3442156"/>
            <a:ext cx="3117666" cy="430887"/>
          </a:xfrm>
          <a:prstGeom prst="rect">
            <a:avLst/>
          </a:prstGeom>
          <a:noFill/>
        </p:spPr>
        <p:txBody>
          <a:bodyPr wrap="square" rtlCol="0">
            <a:spAutoFit/>
          </a:bodyPr>
          <a:lstStyle/>
          <a:p>
            <a:r>
              <a:rPr lang="en-US" sz="2200" i="1" dirty="0" smtClean="0">
                <a:solidFill>
                  <a:schemeClr val="bg1"/>
                </a:solidFill>
                <a:latin typeface="Times New Roman" panose="02020603050405020304" pitchFamily="18" charset="0"/>
                <a:cs typeface="Times New Roman" panose="02020603050405020304" pitchFamily="18" charset="0"/>
              </a:rPr>
              <a:t>( OM đường cao, AB đáy)</a:t>
            </a:r>
            <a:endParaRPr lang="en-US" sz="2200" i="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5264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3"/>
                                        </p:tgtEl>
                                        <p:attrNameLst>
                                          <p:attrName>style.visibility</p:attrName>
                                        </p:attrNameLst>
                                      </p:cBhvr>
                                      <p:to>
                                        <p:strVal val="visible"/>
                                      </p:to>
                                    </p:set>
                                    <p:animEffect transition="in" filter="wipe(down)">
                                      <p:cBhvr>
                                        <p:cTn id="17" dur="500"/>
                                        <p:tgtEl>
                                          <p:spTgt spid="4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4"/>
                                        </p:tgtEl>
                                        <p:attrNameLst>
                                          <p:attrName>style.visibility</p:attrName>
                                        </p:attrNameLst>
                                      </p:cBhvr>
                                      <p:to>
                                        <p:strVal val="visible"/>
                                      </p:to>
                                    </p:set>
                                    <p:animEffect transition="in" filter="wipe(down)">
                                      <p:cBhvr>
                                        <p:cTn id="22" dur="500"/>
                                        <p:tgtEl>
                                          <p:spTgt spid="4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7"/>
                                        </p:tgtEl>
                                        <p:attrNameLst>
                                          <p:attrName>style.visibility</p:attrName>
                                        </p:attrNameLst>
                                      </p:cBhvr>
                                      <p:to>
                                        <p:strVal val="visible"/>
                                      </p:to>
                                    </p:set>
                                    <p:animEffect transition="in" filter="wipe(down)">
                                      <p:cBhvr>
                                        <p:cTn id="27" dur="500"/>
                                        <p:tgtEl>
                                          <p:spTgt spid="4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48"/>
                                        </p:tgtEl>
                                        <p:attrNameLst>
                                          <p:attrName>style.visibility</p:attrName>
                                        </p:attrNameLst>
                                      </p:cBhvr>
                                      <p:to>
                                        <p:strVal val="visible"/>
                                      </p:to>
                                    </p:set>
                                    <p:animEffect transition="in" filter="wipe(down)">
                                      <p:cBhvr>
                                        <p:cTn id="32" dur="500"/>
                                        <p:tgtEl>
                                          <p:spTgt spid="4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49"/>
                                        </p:tgtEl>
                                        <p:attrNameLst>
                                          <p:attrName>style.visibility</p:attrName>
                                        </p:attrNameLst>
                                      </p:cBhvr>
                                      <p:to>
                                        <p:strVal val="visible"/>
                                      </p:to>
                                    </p:set>
                                    <p:animEffect transition="in" filter="wipe(down)">
                                      <p:cBhvr>
                                        <p:cTn id="37" dur="500"/>
                                        <p:tgtEl>
                                          <p:spTgt spid="4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45"/>
                                        </p:tgtEl>
                                        <p:attrNameLst>
                                          <p:attrName>style.visibility</p:attrName>
                                        </p:attrNameLst>
                                      </p:cBhvr>
                                      <p:to>
                                        <p:strVal val="visible"/>
                                      </p:to>
                                    </p:set>
                                    <p:animEffect transition="in" filter="wipe(down)">
                                      <p:cBhvr>
                                        <p:cTn id="42" dur="500"/>
                                        <p:tgtEl>
                                          <p:spTgt spid="45"/>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46"/>
                                        </p:tgtEl>
                                        <p:attrNameLst>
                                          <p:attrName>style.visibility</p:attrName>
                                        </p:attrNameLst>
                                      </p:cBhvr>
                                      <p:to>
                                        <p:strVal val="visible"/>
                                      </p:to>
                                    </p:set>
                                    <p:animEffect transition="in" filter="wipe(down)">
                                      <p:cBhvr>
                                        <p:cTn id="47"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43" grpId="0"/>
      <p:bldP spid="44" grpId="0"/>
      <p:bldP spid="45" grpId="0"/>
      <p:bldP spid="46" grpId="0"/>
      <p:bldP spid="47" grpId="0"/>
      <p:bldP spid="48" grpId="0"/>
      <p:bldP spid="4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TotalTime>
  <Words>485</Words>
  <Application>Microsoft Office PowerPoint</Application>
  <PresentationFormat>Custom</PresentationFormat>
  <Paragraphs>83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Hchoats2020@gmail.com</dc:creator>
  <cp:lastModifiedBy>Quang Minh Do</cp:lastModifiedBy>
  <cp:revision>21</cp:revision>
  <dcterms:created xsi:type="dcterms:W3CDTF">2021-10-15T08:09:18Z</dcterms:created>
  <dcterms:modified xsi:type="dcterms:W3CDTF">2021-12-06T07:00:50Z</dcterms:modified>
</cp:coreProperties>
</file>